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91"/>
  </p:notesMasterIdLst>
  <p:sldIdLst>
    <p:sldId id="256" r:id="rId2"/>
    <p:sldId id="264" r:id="rId3"/>
    <p:sldId id="257" r:id="rId4"/>
    <p:sldId id="261" r:id="rId5"/>
    <p:sldId id="267" r:id="rId6"/>
    <p:sldId id="348" r:id="rId7"/>
    <p:sldId id="266" r:id="rId8"/>
    <p:sldId id="265" r:id="rId9"/>
    <p:sldId id="259" r:id="rId10"/>
    <p:sldId id="327" r:id="rId11"/>
    <p:sldId id="328" r:id="rId12"/>
    <p:sldId id="349" r:id="rId13"/>
    <p:sldId id="289" r:id="rId14"/>
    <p:sldId id="333" r:id="rId15"/>
    <p:sldId id="350" r:id="rId16"/>
    <p:sldId id="288" r:id="rId17"/>
    <p:sldId id="351" r:id="rId18"/>
    <p:sldId id="285" r:id="rId19"/>
    <p:sldId id="353" r:id="rId20"/>
    <p:sldId id="354" r:id="rId21"/>
    <p:sldId id="352" r:id="rId22"/>
    <p:sldId id="287" r:id="rId23"/>
    <p:sldId id="355" r:id="rId24"/>
    <p:sldId id="286" r:id="rId25"/>
    <p:sldId id="356" r:id="rId26"/>
    <p:sldId id="290" r:id="rId27"/>
    <p:sldId id="357" r:id="rId28"/>
    <p:sldId id="343" r:id="rId29"/>
    <p:sldId id="369" r:id="rId30"/>
    <p:sldId id="389" r:id="rId31"/>
    <p:sldId id="358" r:id="rId32"/>
    <p:sldId id="359" r:id="rId33"/>
    <p:sldId id="360" r:id="rId34"/>
    <p:sldId id="361" r:id="rId35"/>
    <p:sldId id="362" r:id="rId36"/>
    <p:sldId id="370" r:id="rId37"/>
    <p:sldId id="363" r:id="rId38"/>
    <p:sldId id="364" r:id="rId39"/>
    <p:sldId id="365" r:id="rId40"/>
    <p:sldId id="366" r:id="rId41"/>
    <p:sldId id="367" r:id="rId42"/>
    <p:sldId id="368" r:id="rId43"/>
    <p:sldId id="268" r:id="rId44"/>
    <p:sldId id="277" r:id="rId45"/>
    <p:sldId id="387" r:id="rId46"/>
    <p:sldId id="303" r:id="rId47"/>
    <p:sldId id="371" r:id="rId48"/>
    <p:sldId id="388" r:id="rId49"/>
    <p:sldId id="302" r:id="rId50"/>
    <p:sldId id="275" r:id="rId51"/>
    <p:sldId id="278" r:id="rId52"/>
    <p:sldId id="390" r:id="rId53"/>
    <p:sldId id="372" r:id="rId54"/>
    <p:sldId id="373" r:id="rId55"/>
    <p:sldId id="375" r:id="rId56"/>
    <p:sldId id="374" r:id="rId57"/>
    <p:sldId id="274" r:id="rId58"/>
    <p:sldId id="279" r:id="rId59"/>
    <p:sldId id="377" r:id="rId60"/>
    <p:sldId id="391" r:id="rId61"/>
    <p:sldId id="308" r:id="rId62"/>
    <p:sldId id="273" r:id="rId63"/>
    <p:sldId id="280" r:id="rId64"/>
    <p:sldId id="309" r:id="rId65"/>
    <p:sldId id="378" r:id="rId66"/>
    <p:sldId id="310" r:id="rId67"/>
    <p:sldId id="382" r:id="rId68"/>
    <p:sldId id="379" r:id="rId69"/>
    <p:sldId id="311" r:id="rId70"/>
    <p:sldId id="272" r:id="rId71"/>
    <p:sldId id="281" r:id="rId72"/>
    <p:sldId id="316" r:id="rId73"/>
    <p:sldId id="383" r:id="rId74"/>
    <p:sldId id="317" r:id="rId75"/>
    <p:sldId id="384" r:id="rId76"/>
    <p:sldId id="315" r:id="rId77"/>
    <p:sldId id="318" r:id="rId78"/>
    <p:sldId id="385" r:id="rId79"/>
    <p:sldId id="320" r:id="rId80"/>
    <p:sldId id="271" r:id="rId81"/>
    <p:sldId id="282" r:id="rId82"/>
    <p:sldId id="386" r:id="rId83"/>
    <p:sldId id="322" r:id="rId84"/>
    <p:sldId id="270" r:id="rId85"/>
    <p:sldId id="283" r:id="rId86"/>
    <p:sldId id="323" r:id="rId87"/>
    <p:sldId id="376" r:id="rId88"/>
    <p:sldId id="269" r:id="rId89"/>
    <p:sldId id="284" r:id="rId90"/>
  </p:sldIdLst>
  <p:sldSz cx="6858000" cy="51435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00F"/>
    <a:srgbClr val="48001A"/>
    <a:srgbClr val="4400EE"/>
    <a:srgbClr val="FFC901"/>
    <a:srgbClr val="6C1A00"/>
    <a:srgbClr val="58004E"/>
    <a:srgbClr val="FE9202"/>
    <a:srgbClr val="800080"/>
    <a:srgbClr val="CC0099"/>
    <a:srgbClr val="1D3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5" d="100"/>
          <a:sy n="145" d="100"/>
        </p:scale>
        <p:origin x="948" y="-36"/>
      </p:cViewPr>
      <p:guideLst>
        <p:guide orient="horz" pos="1620"/>
        <p:guide pos="216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5/21/2020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dirty="0"/>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2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8097" y="1553881"/>
            <a:ext cx="4798835" cy="2020499"/>
          </a:xfrm>
          <a:noFill/>
          <a:effectLst>
            <a:outerShdw blurRad="50800" dist="38100" dir="2700000" algn="tl" rotWithShape="0">
              <a:prstClr val="black">
                <a:alpha val="40000"/>
              </a:prstClr>
            </a:outerShdw>
          </a:effectLst>
        </p:spPr>
        <p:txBody>
          <a:bodyPr>
            <a:normAutofit/>
          </a:bodyPr>
          <a:lstStyle>
            <a:lvl1pPr algn="r">
              <a:defRPr sz="27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37705" y="3640686"/>
            <a:ext cx="4809227" cy="642397"/>
          </a:xfrm>
        </p:spPr>
        <p:txBody>
          <a:bodyPr>
            <a:normAutofit/>
          </a:bodyPr>
          <a:lstStyle>
            <a:lvl1pPr marL="0" indent="0" algn="r">
              <a:buNone/>
              <a:defRPr sz="2100" b="0" i="0">
                <a:solidFill>
                  <a:srgbClr val="FF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pic>
        <p:nvPicPr>
          <p:cNvPr id="7" name="Picture 6" descr="E:\websites\free-power-point-templates\2012\logos.png">
            <a:extLst>
              <a:ext uri="{FF2B5EF4-FFF2-40B4-BE49-F238E27FC236}">
                <a16:creationId xmlns=""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856356" y="2326214"/>
            <a:ext cx="1097838"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81178"/>
            <a:ext cx="5949319" cy="763526"/>
          </a:xfrm>
        </p:spPr>
        <p:txBody>
          <a:bodyPr>
            <a:normAutofit/>
          </a:bodyPr>
          <a:lstStyle>
            <a:lvl1pPr algn="r">
              <a:defRPr sz="27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36724" y="1502816"/>
            <a:ext cx="6184553" cy="3359507"/>
          </a:xfrm>
        </p:spPr>
        <p:txBody>
          <a:bodyPr/>
          <a:lstStyle>
            <a:lvl1pPr algn="l">
              <a:defRPr sz="21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l="-2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724" y="586585"/>
            <a:ext cx="5031325" cy="572644"/>
          </a:xfrm>
        </p:spPr>
        <p:txBody>
          <a:bodyPr>
            <a:normAutofit/>
          </a:bodyPr>
          <a:lstStyle>
            <a:lvl1pPr algn="l">
              <a:defRPr sz="2700">
                <a:solidFill>
                  <a:srgbClr val="FF00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36724" y="1197406"/>
            <a:ext cx="5031325" cy="3511061"/>
          </a:xfrm>
        </p:spPr>
        <p:txBody>
          <a:bodyPr/>
          <a:lstStyle>
            <a:lvl1pPr>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2660" y="256067"/>
            <a:ext cx="6070024" cy="763525"/>
          </a:xfrm>
        </p:spPr>
        <p:txBody>
          <a:bodyPr>
            <a:normAutofit/>
          </a:bodyPr>
          <a:lstStyle>
            <a:lvl1pPr algn="r">
              <a:defRPr sz="27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402659" y="1793943"/>
            <a:ext cx="3030141" cy="479822"/>
          </a:xfrm>
        </p:spPr>
        <p:txBody>
          <a:bodyPr anchor="b"/>
          <a:lstStyle>
            <a:lvl1pPr marL="0" indent="0" algn="ctr">
              <a:buNone/>
              <a:defRPr sz="1800" b="1">
                <a:solidFill>
                  <a:srgbClr val="FF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02659" y="2266340"/>
            <a:ext cx="3030141" cy="2276294"/>
          </a:xfrm>
        </p:spPr>
        <p:txBody>
          <a:bodyPr/>
          <a:lstStyle>
            <a:lvl1pPr algn="ctr">
              <a:defRPr sz="1800">
                <a:solidFill>
                  <a:schemeClr val="tx1"/>
                </a:solidFill>
              </a:defRPr>
            </a:lvl1pPr>
            <a:lvl2pPr algn="ctr">
              <a:defRPr sz="1500">
                <a:solidFill>
                  <a:schemeClr val="tx1"/>
                </a:solidFill>
              </a:defRPr>
            </a:lvl2pPr>
            <a:lvl3pPr algn="ctr">
              <a:defRPr sz="1350">
                <a:solidFill>
                  <a:schemeClr val="tx1"/>
                </a:solidFill>
              </a:defRPr>
            </a:lvl3pPr>
            <a:lvl4pPr algn="ctr">
              <a:defRPr sz="1200">
                <a:solidFill>
                  <a:schemeClr val="tx1"/>
                </a:solidFill>
              </a:defRPr>
            </a:lvl4pPr>
            <a:lvl5pPr algn="ct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429001" y="1793943"/>
            <a:ext cx="3031331" cy="479822"/>
          </a:xfrm>
        </p:spPr>
        <p:txBody>
          <a:bodyPr anchor="b"/>
          <a:lstStyle>
            <a:lvl1pPr marL="0" indent="0" algn="ctr">
              <a:buNone/>
              <a:defRPr sz="1800" b="1">
                <a:solidFill>
                  <a:srgbClr val="FF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3429001" y="2266340"/>
            <a:ext cx="3031331" cy="2276294"/>
          </a:xfrm>
        </p:spPr>
        <p:txBody>
          <a:bodyPr/>
          <a:lstStyle>
            <a:lvl1pPr algn="ctr">
              <a:defRPr sz="1800">
                <a:solidFill>
                  <a:schemeClr val="tx1"/>
                </a:solidFill>
              </a:defRPr>
            </a:lvl1pPr>
            <a:lvl2pPr algn="ctr">
              <a:defRPr sz="1500">
                <a:solidFill>
                  <a:schemeClr val="tx1"/>
                </a:solidFill>
              </a:defRPr>
            </a:lvl2pPr>
            <a:lvl3pPr algn="ctr">
              <a:defRPr sz="1350">
                <a:solidFill>
                  <a:schemeClr val="tx1"/>
                </a:solidFill>
              </a:defRPr>
            </a:lvl3pPr>
            <a:lvl4pPr algn="ctr">
              <a:defRPr sz="1200">
                <a:solidFill>
                  <a:schemeClr val="tx1"/>
                </a:solidFill>
              </a:defRPr>
            </a:lvl4pPr>
            <a:lvl5pPr algn="ct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5000" r="-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5/21/2020</a:t>
            </a:fld>
            <a:endParaRPr lang="en-US" dirty="0"/>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a:t>
            </a:fld>
            <a:endParaRPr lang="en-US" dirty="0"/>
          </a:p>
        </p:txBody>
      </p:sp>
      <p:sp>
        <p:nvSpPr>
          <p:cNvPr id="7" name="TextBox 6">
            <a:extLst>
              <a:ext uri="{FF2B5EF4-FFF2-40B4-BE49-F238E27FC236}">
                <a16:creationId xmlns="" xmlns:a16="http://schemas.microsoft.com/office/drawing/2014/main" id="{11E867DF-3DCA-4725-94F0-F2B6BD747A82}"/>
              </a:ext>
            </a:extLst>
          </p:cNvPr>
          <p:cNvSpPr txBox="1"/>
          <p:nvPr userDrawn="1"/>
        </p:nvSpPr>
        <p:spPr>
          <a:xfrm>
            <a:off x="-6862" y="5213747"/>
            <a:ext cx="6292219" cy="415498"/>
          </a:xfrm>
          <a:prstGeom prst="rect">
            <a:avLst/>
          </a:prstGeom>
          <a:noFill/>
        </p:spPr>
        <p:txBody>
          <a:bodyPr wrap="square" rtlCol="0">
            <a:spAutoFit/>
          </a:bodyPr>
          <a:lstStyle/>
          <a:p>
            <a:r>
              <a:rPr lang="en-US" sz="1050" dirty="0">
                <a:solidFill>
                  <a:schemeClr val="bg1">
                    <a:lumMod val="65000"/>
                  </a:schemeClr>
                </a:solidFill>
              </a:rPr>
              <a:t>This presentation uses a free template provided by FPPT.com</a:t>
            </a:r>
          </a:p>
          <a:p>
            <a:r>
              <a:rPr lang="en-US" sz="105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youtu.be/FvPakzqM3h8"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mA608GJ-EzM"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youtu.be/yncZkZbI3ms"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woodcountyhealth.or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Health</a:t>
            </a:r>
            <a:br>
              <a:rPr lang="en-US" dirty="0" smtClean="0"/>
            </a:br>
            <a:r>
              <a:rPr lang="en-US" dirty="0" smtClean="0"/>
              <a:t>Merit Badge</a:t>
            </a:r>
            <a:endParaRPr lang="en-US" dirty="0"/>
          </a:p>
        </p:txBody>
      </p:sp>
      <p:sp>
        <p:nvSpPr>
          <p:cNvPr id="3" name="Subtitle 2"/>
          <p:cNvSpPr>
            <a:spLocks noGrp="1"/>
          </p:cNvSpPr>
          <p:nvPr>
            <p:ph type="subTitle" idx="1"/>
          </p:nvPr>
        </p:nvSpPr>
        <p:spPr>
          <a:xfrm>
            <a:off x="337705" y="3946095"/>
            <a:ext cx="4809227" cy="642397"/>
          </a:xfrm>
        </p:spPr>
        <p:txBody>
          <a:bodyPr>
            <a:normAutofit fontScale="92500" lnSpcReduction="20000"/>
          </a:bodyPr>
          <a:lstStyle/>
          <a:p>
            <a:r>
              <a:rPr lang="en-US" dirty="0" smtClean="0"/>
              <a:t>Troop 344 and 9344</a:t>
            </a:r>
          </a:p>
          <a:p>
            <a:r>
              <a:rPr lang="en-US" dirty="0" smtClean="0"/>
              <a:t>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410" y="3012645"/>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p:txBody>
          <a:bodyPr/>
          <a:lstStyle/>
          <a:p>
            <a:pPr marL="274320" indent="-274320">
              <a:spcBef>
                <a:spcPts val="0"/>
              </a:spcBef>
            </a:pPr>
            <a:r>
              <a:rPr lang="en-US" dirty="0" smtClean="0"/>
              <a:t>What is Public Health?</a:t>
            </a:r>
          </a:p>
          <a:p>
            <a:pPr marL="548640" lvl="1" indent="-274320">
              <a:spcBef>
                <a:spcPts val="0"/>
              </a:spcBef>
            </a:pPr>
            <a:r>
              <a:rPr lang="en-US" sz="1800" dirty="0"/>
              <a:t>Public health is the science of protecting and improving the health of people and their communities. This work is achieved by promoting healthy lifestyles, researching disease and injury prevention, and detecting, preventing and responding to infectious diseases.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795" y="3432606"/>
            <a:ext cx="3734410" cy="1420897"/>
          </a:xfrm>
          <a:prstGeom prst="rect">
            <a:avLst/>
          </a:prstGeom>
        </p:spPr>
      </p:pic>
    </p:spTree>
    <p:extLst>
      <p:ext uri="{BB962C8B-B14F-4D97-AF65-F5344CB8AC3E}">
        <p14:creationId xmlns:p14="http://schemas.microsoft.com/office/powerpoint/2010/main" val="417942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sp>
        <p:nvSpPr>
          <p:cNvPr id="3" name="Content Placeholder 2"/>
          <p:cNvSpPr>
            <a:spLocks noGrp="1"/>
          </p:cNvSpPr>
          <p:nvPr>
            <p:ph idx="1"/>
          </p:nvPr>
        </p:nvSpPr>
        <p:spPr>
          <a:xfrm>
            <a:off x="222196" y="1350110"/>
            <a:ext cx="6566314" cy="3512213"/>
          </a:xfrm>
        </p:spPr>
        <p:txBody>
          <a:bodyPr/>
          <a:lstStyle/>
          <a:p>
            <a:pPr marL="0" indent="0">
              <a:spcBef>
                <a:spcPts val="0"/>
              </a:spcBef>
              <a:buNone/>
            </a:pPr>
            <a:r>
              <a:rPr lang="en-US" dirty="0" smtClean="0"/>
              <a:t>Knowing </a:t>
            </a:r>
            <a:r>
              <a:rPr lang="en-US" dirty="0"/>
              <a:t>how diseases can be </a:t>
            </a:r>
            <a:r>
              <a:rPr lang="en-US" dirty="0" smtClean="0"/>
              <a:t>spread is key to prevention.</a:t>
            </a:r>
          </a:p>
          <a:p>
            <a:pPr marL="0" indent="0">
              <a:spcBef>
                <a:spcPts val="0"/>
              </a:spcBef>
              <a:buNone/>
            </a:pPr>
            <a:endParaRPr lang="en-US" sz="1000" dirty="0" smtClean="0"/>
          </a:p>
          <a:p>
            <a:pPr marL="548640" lvl="1" indent="-274320">
              <a:spcBef>
                <a:spcPts val="0"/>
              </a:spcBef>
            </a:pPr>
            <a:r>
              <a:rPr lang="en-US" sz="1800" dirty="0" smtClean="0"/>
              <a:t>Aerosol/droplets</a:t>
            </a:r>
          </a:p>
          <a:p>
            <a:pPr marL="548640" lvl="1" indent="-274320">
              <a:spcBef>
                <a:spcPts val="0"/>
              </a:spcBef>
            </a:pPr>
            <a:r>
              <a:rPr lang="en-US" sz="1800" dirty="0" smtClean="0"/>
              <a:t>Direct contact</a:t>
            </a:r>
          </a:p>
          <a:p>
            <a:pPr marL="548640" lvl="1" indent="-274320">
              <a:spcBef>
                <a:spcPts val="0"/>
              </a:spcBef>
            </a:pPr>
            <a:r>
              <a:rPr lang="en-US" sz="1800" dirty="0" smtClean="0"/>
              <a:t>Contaminated water</a:t>
            </a:r>
          </a:p>
          <a:p>
            <a:pPr marL="548640" lvl="1" indent="-274320">
              <a:spcBef>
                <a:spcPts val="0"/>
              </a:spcBef>
            </a:pPr>
            <a:r>
              <a:rPr lang="en-US" sz="1800" dirty="0" smtClean="0"/>
              <a:t>Contaminated </a:t>
            </a:r>
            <a:r>
              <a:rPr lang="en-US" sz="1800" dirty="0" smtClean="0"/>
              <a:t>food</a:t>
            </a:r>
          </a:p>
          <a:p>
            <a:pPr marL="548640" lvl="1" indent="-274320">
              <a:spcBef>
                <a:spcPts val="0"/>
              </a:spcBef>
            </a:pPr>
            <a:r>
              <a:rPr lang="en-US" sz="1800" dirty="0" smtClean="0"/>
              <a:t>Vectors (Organisms </a:t>
            </a:r>
            <a:r>
              <a:rPr lang="en-US" sz="1800" dirty="0"/>
              <a:t>which </a:t>
            </a:r>
            <a:r>
              <a:rPr lang="en-US" sz="1800" dirty="0" smtClean="0"/>
              <a:t>carry </a:t>
            </a:r>
            <a:r>
              <a:rPr lang="en-US" sz="1800" dirty="0"/>
              <a:t>and </a:t>
            </a:r>
            <a:r>
              <a:rPr lang="en-US" sz="1800" dirty="0" smtClean="0"/>
              <a:t>transmit </a:t>
            </a:r>
            <a:r>
              <a:rPr lang="en-US" sz="1800" dirty="0"/>
              <a:t>an infectious pathogen into another living </a:t>
            </a:r>
            <a:r>
              <a:rPr lang="en-US" sz="1800" dirty="0" smtClean="0"/>
              <a:t>organism</a:t>
            </a:r>
            <a:r>
              <a:rPr lang="en-US" sz="1800" dirty="0" smtClean="0"/>
              <a:t>.)</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353" y="1808225"/>
            <a:ext cx="2634162" cy="1067556"/>
          </a:xfrm>
          <a:prstGeom prst="rect">
            <a:avLst/>
          </a:prstGeom>
        </p:spPr>
      </p:pic>
      <p:grpSp>
        <p:nvGrpSpPr>
          <p:cNvPr id="12" name="Group 11"/>
          <p:cNvGrpSpPr/>
          <p:nvPr/>
        </p:nvGrpSpPr>
        <p:grpSpPr>
          <a:xfrm>
            <a:off x="222195" y="3640685"/>
            <a:ext cx="6240091" cy="1102498"/>
            <a:chOff x="374900" y="3472882"/>
            <a:chExt cx="6240091" cy="1102498"/>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12" t="9352" r="2027" b="11156"/>
            <a:stretch/>
          </p:blipFill>
          <p:spPr>
            <a:xfrm>
              <a:off x="374900" y="3472883"/>
              <a:ext cx="2818180" cy="110249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405" r="14766"/>
            <a:stretch/>
          </p:blipFill>
          <p:spPr>
            <a:xfrm>
              <a:off x="3193080" y="3474468"/>
              <a:ext cx="1527050" cy="110091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8645" r="8336"/>
            <a:stretch/>
          </p:blipFill>
          <p:spPr>
            <a:xfrm>
              <a:off x="4720130" y="3472882"/>
              <a:ext cx="1894861" cy="1102497"/>
            </a:xfrm>
            <a:prstGeom prst="rect">
              <a:avLst/>
            </a:prstGeom>
          </p:spPr>
        </p:pic>
      </p:grpSp>
    </p:spTree>
    <p:extLst>
      <p:ext uri="{BB962C8B-B14F-4D97-AF65-F5344CB8AC3E}">
        <p14:creationId xmlns:p14="http://schemas.microsoft.com/office/powerpoint/2010/main" val="3698491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36725" y="1502816"/>
            <a:ext cx="4008506" cy="3359507"/>
          </a:xfrm>
        </p:spPr>
        <p:txBody>
          <a:bodyPr/>
          <a:lstStyle/>
          <a:p>
            <a:pPr marL="274320" indent="-274320">
              <a:spcBef>
                <a:spcPts val="0"/>
              </a:spcBef>
            </a:pPr>
            <a:r>
              <a:rPr lang="en-US" i="1" dirty="0"/>
              <a:t>Escherichia coli (E. coli</a:t>
            </a:r>
            <a:r>
              <a:rPr lang="en-US" i="1" dirty="0" smtClean="0"/>
              <a:t>)</a:t>
            </a:r>
          </a:p>
          <a:p>
            <a:pPr marL="548640" lvl="1" indent="-274320">
              <a:spcBef>
                <a:spcPts val="0"/>
              </a:spcBef>
            </a:pPr>
            <a:r>
              <a:rPr lang="en-US" sz="1800" i="1" dirty="0" smtClean="0"/>
              <a:t>E. coli </a:t>
            </a:r>
            <a:r>
              <a:rPr lang="en-US" sz="1800" dirty="0" smtClean="0"/>
              <a:t>is one of the most common bacteria found in human and animal digestive systems</a:t>
            </a:r>
          </a:p>
          <a:p>
            <a:pPr marL="548640" lvl="1" indent="-274320">
              <a:spcBef>
                <a:spcPts val="0"/>
              </a:spcBef>
            </a:pPr>
            <a:r>
              <a:rPr lang="en-US" sz="1800" dirty="0" smtClean="0"/>
              <a:t>It’s benefits to us include the production of vitamin K (helps blood clotting) and by preventing other dangerous germs to grow in our guts.</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935" y="1655520"/>
            <a:ext cx="2137870" cy="1546392"/>
          </a:xfrm>
          <a:prstGeom prst="rect">
            <a:avLst/>
          </a:prstGeom>
        </p:spPr>
      </p:pic>
    </p:spTree>
    <p:extLst>
      <p:ext uri="{BB962C8B-B14F-4D97-AF65-F5344CB8AC3E}">
        <p14:creationId xmlns:p14="http://schemas.microsoft.com/office/powerpoint/2010/main" val="2810597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127099" y="1502815"/>
            <a:ext cx="4523541" cy="3359507"/>
          </a:xfrm>
        </p:spPr>
        <p:txBody>
          <a:bodyPr>
            <a:normAutofit lnSpcReduction="10000"/>
          </a:bodyPr>
          <a:lstStyle/>
          <a:p>
            <a:pPr marL="274320" indent="-274320">
              <a:spcBef>
                <a:spcPts val="0"/>
              </a:spcBef>
            </a:pPr>
            <a:r>
              <a:rPr lang="en-US" i="1" dirty="0"/>
              <a:t>Escherichia coli (E. coli</a:t>
            </a:r>
            <a:r>
              <a:rPr lang="en-US" i="1" dirty="0" smtClean="0"/>
              <a:t>)</a:t>
            </a:r>
          </a:p>
          <a:p>
            <a:pPr marL="548640" lvl="1" indent="-274320">
              <a:spcBef>
                <a:spcPts val="0"/>
              </a:spcBef>
            </a:pPr>
            <a:r>
              <a:rPr lang="en-US" sz="1800" dirty="0" smtClean="0"/>
              <a:t>However, some strains can produce toxins that can make us sick or cause death.</a:t>
            </a:r>
          </a:p>
          <a:p>
            <a:pPr marL="548640" lvl="1" indent="-274320">
              <a:spcBef>
                <a:spcPts val="0"/>
              </a:spcBef>
            </a:pPr>
            <a:r>
              <a:rPr lang="en-US" sz="1800" dirty="0" smtClean="0"/>
              <a:t>Occasionally during food preparation our food becomes contaminated with “bad” </a:t>
            </a:r>
            <a:r>
              <a:rPr lang="en-US" sz="1800" i="1" dirty="0" smtClean="0"/>
              <a:t>E. coli</a:t>
            </a:r>
            <a:r>
              <a:rPr lang="en-US" sz="1800" dirty="0" smtClean="0"/>
              <a:t>.</a:t>
            </a:r>
          </a:p>
          <a:p>
            <a:pPr marL="548640" lvl="1" indent="-274320">
              <a:spcBef>
                <a:spcPts val="0"/>
              </a:spcBef>
            </a:pPr>
            <a:r>
              <a:rPr lang="en-US" sz="1800" dirty="0" smtClean="0"/>
              <a:t>If the food is not cooked properly, we ingest these germs and they cause illness.</a:t>
            </a:r>
          </a:p>
          <a:p>
            <a:pPr marL="548640" lvl="1" indent="-274320">
              <a:spcBef>
                <a:spcPts val="0"/>
              </a:spcBef>
            </a:pPr>
            <a:r>
              <a:rPr lang="en-US" sz="1800" dirty="0" smtClean="0"/>
              <a:t>They can also be acquired by swallowing contaminated swimming water.</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3266" y="1419501"/>
            <a:ext cx="1901950" cy="1030734"/>
          </a:xfrm>
          <a:prstGeom prst="rect">
            <a:avLst/>
          </a:prstGeom>
        </p:spPr>
      </p:pic>
      <p:pic>
        <p:nvPicPr>
          <p:cNvPr id="8" name="Picture 7"/>
          <p:cNvPicPr>
            <a:picLocks noChangeAspect="1"/>
          </p:cNvPicPr>
          <p:nvPr/>
        </p:nvPicPr>
        <p:blipFill>
          <a:blip r:embed="rId3"/>
          <a:stretch>
            <a:fillRect/>
          </a:stretch>
        </p:blipFill>
        <p:spPr>
          <a:xfrm>
            <a:off x="4843266" y="2450235"/>
            <a:ext cx="1901950" cy="126796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266" y="3718202"/>
            <a:ext cx="1901950" cy="1281588"/>
          </a:xfrm>
          <a:prstGeom prst="rect">
            <a:avLst/>
          </a:prstGeom>
        </p:spPr>
      </p:pic>
    </p:spTree>
    <p:extLst>
      <p:ext uri="{BB962C8B-B14F-4D97-AF65-F5344CB8AC3E}">
        <p14:creationId xmlns:p14="http://schemas.microsoft.com/office/powerpoint/2010/main" val="297794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77838209"/>
              </p:ext>
            </p:extLst>
          </p:nvPr>
        </p:nvGraphicFramePr>
        <p:xfrm>
          <a:off x="342900" y="1350110"/>
          <a:ext cx="6184900" cy="353060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Pathogenic E. coli</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Eating food contaminated</a:t>
                      </a:r>
                      <a:r>
                        <a:rPr lang="en-US" sz="1500" baseline="0" dirty="0" smtClean="0"/>
                        <a:t> with a</a:t>
                      </a:r>
                      <a:r>
                        <a:rPr lang="en-US" sz="1500" dirty="0" smtClean="0"/>
                        <a:t>nimal feces.</a:t>
                      </a:r>
                    </a:p>
                    <a:p>
                      <a:r>
                        <a:rPr lang="en-US" sz="1500" dirty="0" smtClean="0"/>
                        <a:t>No</a:t>
                      </a:r>
                      <a:r>
                        <a:rPr lang="en-US" sz="1500" baseline="0" dirty="0" smtClean="0"/>
                        <a:t>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solidFill>
                            <a:srgbClr val="FF0000"/>
                          </a:solidFill>
                        </a:rPr>
                        <a:t>Wash your hands thoroughly before preparing food!!</a:t>
                      </a:r>
                      <a:endParaRPr lang="en-US" sz="1500" dirty="0" smtClean="0">
                        <a:solidFill>
                          <a:srgbClr val="FF0000"/>
                        </a:solidFill>
                      </a:endParaRPr>
                    </a:p>
                    <a:p>
                      <a:r>
                        <a:rPr lang="en-US" sz="1500" dirty="0" smtClean="0"/>
                        <a:t>Wash vegetable</a:t>
                      </a:r>
                      <a:r>
                        <a:rPr lang="en-US" sz="1500" baseline="0" dirty="0" smtClean="0"/>
                        <a:t> </a:t>
                      </a:r>
                      <a:r>
                        <a:rPr lang="en-US" sz="1500" dirty="0" smtClean="0"/>
                        <a:t>produce before serving.</a:t>
                      </a:r>
                    </a:p>
                    <a:p>
                      <a:r>
                        <a:rPr lang="en-US" sz="1500" dirty="0" smtClean="0"/>
                        <a:t>Keep meats away from foods that won’t be cooked.</a:t>
                      </a:r>
                    </a:p>
                    <a:p>
                      <a:r>
                        <a:rPr lang="en-US" sz="1500" dirty="0" smtClean="0"/>
                        <a:t>Cook ground or tenderized meats to an internal temperature of 160</a:t>
                      </a:r>
                      <a:r>
                        <a:rPr lang="en-US" sz="1500" baseline="30000" dirty="0" smtClean="0"/>
                        <a:t>o</a:t>
                      </a:r>
                      <a:r>
                        <a:rPr lang="en-US" sz="1500" baseline="0" dirty="0" smtClean="0"/>
                        <a:t>F.</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Supportive care, including hydration.</a:t>
                      </a:r>
                    </a:p>
                    <a:p>
                      <a:r>
                        <a:rPr lang="en-US" sz="1500" dirty="0" smtClean="0"/>
                        <a:t>Antibiotics and anti-diarrheal drugs</a:t>
                      </a:r>
                      <a:r>
                        <a:rPr lang="en-US" sz="1500" baseline="0" dirty="0" smtClean="0"/>
                        <a:t> should not be used as they increase the risk of complications.</a:t>
                      </a:r>
                      <a:endParaRPr lang="en-US" sz="1500" dirty="0"/>
                    </a:p>
                  </a:txBody>
                  <a:tcPr anchor="ctr"/>
                </a:tc>
              </a:tr>
            </a:tbl>
          </a:graphicData>
        </a:graphic>
      </p:graphicFrame>
    </p:spTree>
    <p:extLst>
      <p:ext uri="{BB962C8B-B14F-4D97-AF65-F5344CB8AC3E}">
        <p14:creationId xmlns:p14="http://schemas.microsoft.com/office/powerpoint/2010/main" val="304916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36724" y="1350110"/>
            <a:ext cx="4161211" cy="3512213"/>
          </a:xfrm>
        </p:spPr>
        <p:txBody>
          <a:bodyPr>
            <a:normAutofit/>
          </a:bodyPr>
          <a:lstStyle/>
          <a:p>
            <a:pPr>
              <a:spcBef>
                <a:spcPts val="0"/>
              </a:spcBef>
            </a:pPr>
            <a:r>
              <a:rPr lang="en-US" dirty="0" smtClean="0"/>
              <a:t>Tetanus</a:t>
            </a:r>
          </a:p>
          <a:p>
            <a:pPr lvl="1">
              <a:spcBef>
                <a:spcPts val="0"/>
              </a:spcBef>
            </a:pPr>
            <a:r>
              <a:rPr lang="en-US" sz="1800" dirty="0" smtClean="0"/>
              <a:t>Also known as lockjaw, is caused by a toxin produced by the bacteria </a:t>
            </a:r>
            <a:r>
              <a:rPr lang="en-US" sz="1800" i="1" dirty="0" smtClean="0"/>
              <a:t>Clostridium tetani</a:t>
            </a:r>
            <a:r>
              <a:rPr lang="en-US" sz="1800" dirty="0" smtClean="0"/>
              <a:t>.</a:t>
            </a:r>
          </a:p>
          <a:p>
            <a:pPr lvl="1">
              <a:spcBef>
                <a:spcPts val="0"/>
              </a:spcBef>
            </a:pPr>
            <a:r>
              <a:rPr lang="en-US" sz="1800" i="1" dirty="0" smtClean="0"/>
              <a:t>C. tetani </a:t>
            </a:r>
            <a:r>
              <a:rPr lang="en-US" sz="1800" dirty="0" smtClean="0"/>
              <a:t>is a common environmental bacteria found in soil, especially current or former farm lands.</a:t>
            </a:r>
          </a:p>
          <a:p>
            <a:pPr lvl="1">
              <a:spcBef>
                <a:spcPts val="0"/>
              </a:spcBef>
            </a:pPr>
            <a:r>
              <a:rPr lang="en-US" sz="1800" dirty="0" smtClean="0"/>
              <a:t>Characteristic symptoms include sever muscle pain and stiffness, difficulty swallowing, muscle spasms (strong enough to break bones).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425" y="3182570"/>
            <a:ext cx="2290575" cy="15270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425" y="1650326"/>
            <a:ext cx="2290575" cy="1532244"/>
          </a:xfrm>
          <a:prstGeom prst="rect">
            <a:avLst/>
          </a:prstGeom>
        </p:spPr>
      </p:pic>
    </p:spTree>
    <p:extLst>
      <p:ext uri="{BB962C8B-B14F-4D97-AF65-F5344CB8AC3E}">
        <p14:creationId xmlns:p14="http://schemas.microsoft.com/office/powerpoint/2010/main" val="3617718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197998" y="1350110"/>
            <a:ext cx="3876732" cy="3512213"/>
          </a:xfrm>
        </p:spPr>
        <p:txBody>
          <a:bodyPr>
            <a:normAutofit/>
          </a:bodyPr>
          <a:lstStyle/>
          <a:p>
            <a:pPr>
              <a:spcBef>
                <a:spcPts val="0"/>
              </a:spcBef>
            </a:pPr>
            <a:r>
              <a:rPr lang="en-US" dirty="0" smtClean="0"/>
              <a:t>Tetanus</a:t>
            </a:r>
          </a:p>
          <a:p>
            <a:pPr lvl="1">
              <a:spcBef>
                <a:spcPts val="0"/>
              </a:spcBef>
            </a:pPr>
            <a:r>
              <a:rPr lang="en-US" sz="1800" dirty="0"/>
              <a:t>Commonly associated with rusty nails.</a:t>
            </a:r>
          </a:p>
          <a:p>
            <a:pPr lvl="2">
              <a:spcBef>
                <a:spcPts val="0"/>
              </a:spcBef>
            </a:pPr>
            <a:r>
              <a:rPr lang="en-US" dirty="0"/>
              <a:t>It is not the rust that causes tetanus, but the dirt and low oxygen environment of the rust that provides a place for the germs to hide.</a:t>
            </a:r>
          </a:p>
          <a:p>
            <a:pPr lvl="1">
              <a:spcBef>
                <a:spcPts val="0"/>
              </a:spcBef>
            </a:pPr>
            <a:r>
              <a:rPr lang="en-US" sz="1800" dirty="0" smtClean="0"/>
              <a:t>10% to 20% of those infected die.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4730" y="1808225"/>
            <a:ext cx="2722362" cy="1679755"/>
          </a:xfrm>
          <a:prstGeom prst="rect">
            <a:avLst/>
          </a:prstGeom>
        </p:spPr>
      </p:pic>
    </p:spTree>
    <p:extLst>
      <p:ext uri="{BB962C8B-B14F-4D97-AF65-F5344CB8AC3E}">
        <p14:creationId xmlns:p14="http://schemas.microsoft.com/office/powerpoint/2010/main" val="392177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92886325"/>
              </p:ext>
            </p:extLst>
          </p:nvPr>
        </p:nvGraphicFramePr>
        <p:xfrm>
          <a:off x="342900" y="1350110"/>
          <a:ext cx="6184900" cy="345440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Tetanus</a:t>
                      </a:r>
                      <a:endParaRPr lang="en-US" sz="1800" dirty="0"/>
                    </a:p>
                  </a:txBody>
                  <a:tcPr anchor="ctr"/>
                </a:tc>
                <a:tc hMerge="1">
                  <a:txBody>
                    <a:bodyPr/>
                    <a:lstStyle/>
                    <a:p>
                      <a:endParaRPr lang="en-US" dirty="0"/>
                    </a:p>
                  </a:txBody>
                  <a:tcPr/>
                </a:tc>
              </a:tr>
              <a:tr h="370840">
                <a:tc>
                  <a:txBody>
                    <a:bodyPr/>
                    <a:lstStyle/>
                    <a:p>
                      <a:r>
                        <a:rPr lang="en-US" sz="1600" dirty="0" smtClean="0"/>
                        <a:t>Type or Form</a:t>
                      </a:r>
                      <a:endParaRPr lang="en-US" sz="1600" dirty="0"/>
                    </a:p>
                  </a:txBody>
                  <a:tcPr anchor="ctr"/>
                </a:tc>
                <a:tc>
                  <a:txBody>
                    <a:bodyPr/>
                    <a:lstStyle/>
                    <a:p>
                      <a:r>
                        <a:rPr lang="en-US" sz="1600" dirty="0" smtClean="0"/>
                        <a:t>Bacteria</a:t>
                      </a:r>
                      <a:endParaRPr lang="en-US" sz="1600" dirty="0"/>
                    </a:p>
                  </a:txBody>
                  <a:tcPr anchor="ctr"/>
                </a:tc>
              </a:tr>
              <a:tr h="370840">
                <a:tc>
                  <a:txBody>
                    <a:bodyPr/>
                    <a:lstStyle/>
                    <a:p>
                      <a:r>
                        <a:rPr lang="en-US" sz="1600" dirty="0" smtClean="0"/>
                        <a:t>Method of Transmission </a:t>
                      </a:r>
                    </a:p>
                    <a:p>
                      <a:r>
                        <a:rPr lang="en-US" sz="1600" dirty="0" smtClean="0"/>
                        <a:t>or Vectors</a:t>
                      </a:r>
                      <a:endParaRPr lang="en-US" sz="1600" dirty="0"/>
                    </a:p>
                  </a:txBody>
                  <a:tcPr anchor="ctr"/>
                </a:tc>
                <a:tc>
                  <a:txBody>
                    <a:bodyPr/>
                    <a:lstStyle/>
                    <a:p>
                      <a:r>
                        <a:rPr lang="en-US" sz="1600" dirty="0" smtClean="0"/>
                        <a:t>Puncture wounds from dirty objects.</a:t>
                      </a:r>
                    </a:p>
                    <a:p>
                      <a:r>
                        <a:rPr lang="en-US" sz="1600" dirty="0" smtClean="0"/>
                        <a:t>No animal vectors.</a:t>
                      </a:r>
                      <a:endParaRPr lang="en-US" sz="1600" dirty="0"/>
                    </a:p>
                  </a:txBody>
                  <a:tcPr anchor="ctr"/>
                </a:tc>
              </a:tr>
              <a:tr h="370840">
                <a:tc>
                  <a:txBody>
                    <a:bodyPr/>
                    <a:lstStyle/>
                    <a:p>
                      <a:r>
                        <a:rPr lang="en-US" sz="1600" dirty="0" smtClean="0"/>
                        <a:t>Methods of Prevention</a:t>
                      </a:r>
                      <a:endParaRPr lang="en-US" sz="1600" dirty="0"/>
                    </a:p>
                  </a:txBody>
                  <a:tcPr anchor="ctr"/>
                </a:tc>
                <a:tc>
                  <a:txBody>
                    <a:bodyPr/>
                    <a:lstStyle/>
                    <a:p>
                      <a:r>
                        <a:rPr lang="en-US" sz="1600" dirty="0" smtClean="0"/>
                        <a:t>Vaccination available.</a:t>
                      </a:r>
                    </a:p>
                    <a:p>
                      <a:r>
                        <a:rPr lang="en-US" sz="1600" baseline="0" dirty="0" smtClean="0"/>
                        <a:t>Booster shots every 10 years for adults.</a:t>
                      </a:r>
                    </a:p>
                    <a:p>
                      <a:r>
                        <a:rPr lang="en-US" sz="1600" baseline="0" dirty="0" smtClean="0"/>
                        <a:t>If you suffer a deep puncture wound, apply appropriate first-aid and follow up with a doctor.</a:t>
                      </a:r>
                    </a:p>
                    <a:p>
                      <a:r>
                        <a:rPr lang="en-US" sz="1600" baseline="0" dirty="0" smtClean="0">
                          <a:solidFill>
                            <a:srgbClr val="FF0000"/>
                          </a:solidFill>
                        </a:rPr>
                        <a:t>Wear shoes!</a:t>
                      </a:r>
                    </a:p>
                  </a:txBody>
                  <a:tcPr anchor="ctr"/>
                </a:tc>
              </a:tr>
              <a:tr h="370840">
                <a:tc>
                  <a:txBody>
                    <a:bodyPr/>
                    <a:lstStyle/>
                    <a:p>
                      <a:r>
                        <a:rPr lang="en-US" sz="1600" dirty="0" smtClean="0"/>
                        <a:t>Available Treatments</a:t>
                      </a:r>
                      <a:endParaRPr lang="en-US" sz="1600" dirty="0"/>
                    </a:p>
                  </a:txBody>
                  <a:tcPr anchor="ctr"/>
                </a:tc>
                <a:tc>
                  <a:txBody>
                    <a:bodyPr/>
                    <a:lstStyle/>
                    <a:p>
                      <a:r>
                        <a:rPr lang="en-US" sz="1600" dirty="0" smtClean="0"/>
                        <a:t>Tetanus antitoxin</a:t>
                      </a:r>
                      <a:r>
                        <a:rPr lang="en-US" sz="1600" baseline="0" dirty="0" smtClean="0"/>
                        <a:t>.</a:t>
                      </a:r>
                    </a:p>
                    <a:p>
                      <a:r>
                        <a:rPr lang="en-US" sz="1600" baseline="0" dirty="0" smtClean="0"/>
                        <a:t>Antibiotics.</a:t>
                      </a:r>
                      <a:endParaRPr lang="en-US" sz="1600" dirty="0"/>
                    </a:p>
                  </a:txBody>
                  <a:tcPr anchor="ctr"/>
                </a:tc>
              </a:tr>
            </a:tbl>
          </a:graphicData>
        </a:graphic>
      </p:graphicFrame>
    </p:spTree>
    <p:extLst>
      <p:ext uri="{BB962C8B-B14F-4D97-AF65-F5344CB8AC3E}">
        <p14:creationId xmlns:p14="http://schemas.microsoft.com/office/powerpoint/2010/main" val="5710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36725" y="1502816"/>
            <a:ext cx="3703095" cy="3359507"/>
          </a:xfrm>
        </p:spPr>
        <p:txBody>
          <a:bodyPr>
            <a:normAutofit lnSpcReduction="10000"/>
          </a:bodyPr>
          <a:lstStyle/>
          <a:p>
            <a:pPr>
              <a:spcBef>
                <a:spcPts val="0"/>
              </a:spcBef>
            </a:pPr>
            <a:r>
              <a:rPr lang="en-US" dirty="0" smtClean="0"/>
              <a:t>HIV/AIDS</a:t>
            </a:r>
          </a:p>
          <a:p>
            <a:pPr lvl="1">
              <a:spcBef>
                <a:spcPts val="0"/>
              </a:spcBef>
            </a:pPr>
            <a:r>
              <a:rPr lang="en-US" sz="1800" dirty="0" smtClean="0"/>
              <a:t>Caused by the Human Immunodeficiency Virus.</a:t>
            </a:r>
          </a:p>
          <a:p>
            <a:pPr lvl="1">
              <a:spcBef>
                <a:spcPts val="0"/>
              </a:spcBef>
            </a:pPr>
            <a:r>
              <a:rPr lang="en-US" sz="1800" dirty="0" smtClean="0"/>
              <a:t>The virus replicates itself inside the human white blood cells responsible for controlling our immune systems. </a:t>
            </a:r>
          </a:p>
          <a:p>
            <a:pPr lvl="1">
              <a:spcBef>
                <a:spcPts val="0"/>
              </a:spcBef>
            </a:pPr>
            <a:r>
              <a:rPr lang="en-US" sz="1800" dirty="0" smtClean="0"/>
              <a:t>When the virus destroys enough cells over time, our immune system fails. </a:t>
            </a:r>
          </a:p>
          <a:p>
            <a:pPr lvl="1">
              <a:spcBef>
                <a:spcPts val="0"/>
              </a:spcBef>
            </a:pPr>
            <a:r>
              <a:rPr lang="en-US" sz="1800" dirty="0" smtClean="0"/>
              <a:t>Patients become very susceptible to opportunistic </a:t>
            </a:r>
            <a:r>
              <a:rPr lang="en-US" sz="1800" dirty="0" smtClean="0"/>
              <a:t>infections. </a:t>
            </a:r>
            <a:endParaRPr lang="en-US" sz="1800" dirty="0"/>
          </a:p>
        </p:txBody>
      </p:sp>
      <p:pic>
        <p:nvPicPr>
          <p:cNvPr id="6" name="Picture 5"/>
          <p:cNvPicPr>
            <a:picLocks noChangeAspect="1"/>
          </p:cNvPicPr>
          <p:nvPr/>
        </p:nvPicPr>
        <p:blipFill>
          <a:blip r:embed="rId2"/>
          <a:stretch>
            <a:fillRect/>
          </a:stretch>
        </p:blipFill>
        <p:spPr>
          <a:xfrm>
            <a:off x="4189107" y="1468913"/>
            <a:ext cx="2508935" cy="156808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0669"/>
          <a:stretch/>
        </p:blipFill>
        <p:spPr>
          <a:xfrm>
            <a:off x="4189107" y="3182570"/>
            <a:ext cx="2508935" cy="1643991"/>
          </a:xfrm>
          <a:prstGeom prst="rect">
            <a:avLst/>
          </a:prstGeom>
        </p:spPr>
      </p:pic>
    </p:spTree>
    <p:extLst>
      <p:ext uri="{BB962C8B-B14F-4D97-AF65-F5344CB8AC3E}">
        <p14:creationId xmlns:p14="http://schemas.microsoft.com/office/powerpoint/2010/main" val="348279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8435"/>
          <a:stretch/>
        </p:blipFill>
        <p:spPr>
          <a:xfrm>
            <a:off x="985720" y="1350110"/>
            <a:ext cx="4918560" cy="3602943"/>
          </a:xfrm>
          <a:prstGeom prst="rect">
            <a:avLst/>
          </a:prstGeom>
        </p:spPr>
      </p:pic>
    </p:spTree>
    <p:extLst>
      <p:ext uri="{BB962C8B-B14F-4D97-AF65-F5344CB8AC3E}">
        <p14:creationId xmlns:p14="http://schemas.microsoft.com/office/powerpoint/2010/main" val="403904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24" y="292029"/>
            <a:ext cx="5376674" cy="763526"/>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55520"/>
            <a:ext cx="6184553" cy="3359507"/>
          </a:xfrm>
        </p:spPr>
        <p:txBody>
          <a:bodyPr>
            <a:normAutofit fontScale="77500" lnSpcReduction="20000"/>
          </a:bodyPr>
          <a:lstStyle/>
          <a:p>
            <a:pPr marL="457200" indent="-457200">
              <a:lnSpc>
                <a:spcPct val="120000"/>
              </a:lnSpc>
              <a:spcBef>
                <a:spcPts val="0"/>
              </a:spcBef>
              <a:buFont typeface="+mj-lt"/>
              <a:buAutoNum type="arabicPeriod"/>
            </a:pPr>
            <a:r>
              <a:rPr lang="en-US" dirty="0"/>
              <a:t>Do the following:</a:t>
            </a:r>
          </a:p>
          <a:p>
            <a:pPr marL="800100" lvl="1" indent="-457200">
              <a:lnSpc>
                <a:spcPct val="120000"/>
              </a:lnSpc>
              <a:spcBef>
                <a:spcPts val="0"/>
              </a:spcBef>
              <a:buFont typeface="+mj-lt"/>
              <a:buAutoNum type="alphaLcPeriod"/>
            </a:pPr>
            <a:r>
              <a:rPr lang="en-US" dirty="0"/>
              <a:t>Explain what public health is. Explain how </a:t>
            </a:r>
            <a:r>
              <a:rPr lang="en-US" i="1" dirty="0"/>
              <a:t>Escherichia coli </a:t>
            </a:r>
            <a:r>
              <a:rPr lang="en-US" dirty="0"/>
              <a:t>(</a:t>
            </a:r>
            <a:r>
              <a:rPr lang="en-US" i="1" dirty="0"/>
              <a:t>E. coli</a:t>
            </a:r>
            <a:r>
              <a:rPr lang="en-US" dirty="0"/>
              <a:t>), tetanus, HIV/AIDS, malaria, salmonellosis, and Lyme disease are contracted.</a:t>
            </a:r>
          </a:p>
          <a:p>
            <a:pPr marL="800100" lvl="1" indent="-457200">
              <a:lnSpc>
                <a:spcPct val="120000"/>
              </a:lnSpc>
              <a:spcBef>
                <a:spcPts val="0"/>
              </a:spcBef>
              <a:buFont typeface="+mj-lt"/>
              <a:buAutoNum type="alphaLcPeriod"/>
            </a:pPr>
            <a:r>
              <a:rPr lang="en-US" dirty="0"/>
              <a:t>Choose any FOUR of the following diseases or conditions, and explain how each one is contracted and possibly prevented: gonorrhea, West Nile virus, Zika, botulism, influenza, syphilis, hepatitis, emphysema, meningitis, herpes, lead poisoning.</a:t>
            </a:r>
          </a:p>
          <a:p>
            <a:pPr marL="800100" lvl="1" indent="-457200">
              <a:lnSpc>
                <a:spcPct val="120000"/>
              </a:lnSpc>
              <a:spcBef>
                <a:spcPts val="0"/>
              </a:spcBef>
              <a:buFont typeface="+mj-lt"/>
              <a:buAutoNum type="alphaLcPeriod"/>
            </a:pPr>
            <a:r>
              <a:rPr lang="en-US" dirty="0"/>
              <a:t>For each disease or condition in requirement 1b, explain:</a:t>
            </a:r>
          </a:p>
          <a:p>
            <a:pPr marL="1028700" lvl="2" indent="-457200">
              <a:lnSpc>
                <a:spcPct val="120000"/>
              </a:lnSpc>
              <a:spcBef>
                <a:spcPts val="0"/>
              </a:spcBef>
              <a:buFont typeface="+mj-lt"/>
              <a:buAutoNum type="arabicPeriod"/>
            </a:pPr>
            <a:r>
              <a:rPr lang="en-US" dirty="0"/>
              <a:t>The type or form of the malady (viral, bacterial, environmental, toxin) </a:t>
            </a:r>
          </a:p>
          <a:p>
            <a:pPr marL="1028700" lvl="2" indent="-457200">
              <a:lnSpc>
                <a:spcPct val="120000"/>
              </a:lnSpc>
              <a:spcBef>
                <a:spcPts val="0"/>
              </a:spcBef>
              <a:buFont typeface="+mj-lt"/>
              <a:buAutoNum type="arabicPeriod"/>
            </a:pPr>
            <a:r>
              <a:rPr lang="en-US" dirty="0"/>
              <a:t>Any possible vectors for transmission </a:t>
            </a:r>
          </a:p>
          <a:p>
            <a:pPr marL="1028700" lvl="2" indent="-457200">
              <a:lnSpc>
                <a:spcPct val="120000"/>
              </a:lnSpc>
              <a:spcBef>
                <a:spcPts val="0"/>
              </a:spcBef>
              <a:buFont typeface="+mj-lt"/>
              <a:buAutoNum type="arabicPeriod"/>
            </a:pPr>
            <a:r>
              <a:rPr lang="en-US" dirty="0"/>
              <a:t>Ways to help prevent exposure or the spread of infection </a:t>
            </a:r>
          </a:p>
          <a:p>
            <a:pPr marL="1028700" lvl="2" indent="-457200">
              <a:lnSpc>
                <a:spcPct val="120000"/>
              </a:lnSpc>
              <a:spcBef>
                <a:spcPts val="0"/>
              </a:spcBef>
              <a:buFont typeface="+mj-lt"/>
              <a:buAutoNum type="arabicPeriod"/>
            </a:pPr>
            <a:r>
              <a:rPr lang="en-US" dirty="0"/>
              <a:t>Available </a:t>
            </a:r>
            <a:r>
              <a:rPr lang="en-US" dirty="0" smtClean="0"/>
              <a:t>treatments</a:t>
            </a:r>
            <a:endParaRPr lang="en-US" dirty="0"/>
          </a:p>
        </p:txBody>
      </p:sp>
      <p:sp>
        <p:nvSpPr>
          <p:cNvPr id="4" name="TextBox 3"/>
          <p:cNvSpPr txBox="1"/>
          <p:nvPr/>
        </p:nvSpPr>
        <p:spPr>
          <a:xfrm>
            <a:off x="336724" y="1255543"/>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92029"/>
            <a:ext cx="763525" cy="779432"/>
          </a:xfrm>
          <a:prstGeom prst="rect">
            <a:avLst/>
          </a:prstGeom>
        </p:spPr>
      </p:pic>
    </p:spTree>
    <p:extLst>
      <p:ext uri="{BB962C8B-B14F-4D97-AF65-F5344CB8AC3E}">
        <p14:creationId xmlns:p14="http://schemas.microsoft.com/office/powerpoint/2010/main" val="948825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sp>
        <p:nvSpPr>
          <p:cNvPr id="5" name="Content Placeholder 4"/>
          <p:cNvSpPr>
            <a:spLocks noGrp="1"/>
          </p:cNvSpPr>
          <p:nvPr>
            <p:ph idx="1"/>
          </p:nvPr>
        </p:nvSpPr>
        <p:spPr>
          <a:xfrm>
            <a:off x="336724" y="1350110"/>
            <a:ext cx="6184553" cy="3512213"/>
          </a:xfrm>
        </p:spPr>
        <p:txBody>
          <a:bodyPr/>
          <a:lstStyle/>
          <a:p>
            <a:pPr marL="0" indent="0" algn="ctr">
              <a:buNone/>
            </a:pPr>
            <a:r>
              <a:rPr lang="en-US" dirty="0" smtClean="0"/>
              <a:t>Main Symptoms of Acute HIV Infection</a:t>
            </a:r>
            <a:endParaRPr lang="en-US" dirty="0"/>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405" t="11406" r="1978" b="2847"/>
          <a:stretch/>
        </p:blipFill>
        <p:spPr>
          <a:xfrm>
            <a:off x="1617557" y="1808225"/>
            <a:ext cx="3622886" cy="3054288"/>
          </a:xfrm>
          <a:prstGeom prst="rect">
            <a:avLst/>
          </a:prstGeom>
        </p:spPr>
      </p:pic>
    </p:spTree>
    <p:extLst>
      <p:ext uri="{BB962C8B-B14F-4D97-AF65-F5344CB8AC3E}">
        <p14:creationId xmlns:p14="http://schemas.microsoft.com/office/powerpoint/2010/main" val="325778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2020080"/>
              </p:ext>
            </p:extLst>
          </p:nvPr>
        </p:nvGraphicFramePr>
        <p:xfrm>
          <a:off x="342900" y="1350110"/>
          <a:ext cx="6184900" cy="378968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HIV/AIDS</a:t>
                      </a:r>
                      <a:endParaRPr lang="en-US" sz="1800" dirty="0"/>
                    </a:p>
                  </a:txBody>
                  <a:tcPr anchor="ctr"/>
                </a:tc>
                <a:tc hMerge="1">
                  <a:txBody>
                    <a:bodyPr/>
                    <a:lstStyle/>
                    <a:p>
                      <a:endParaRPr lang="en-US" dirty="0"/>
                    </a:p>
                  </a:txBody>
                  <a:tcPr/>
                </a:tc>
              </a:tr>
              <a:tr h="370840">
                <a:tc>
                  <a:txBody>
                    <a:bodyPr/>
                    <a:lstStyle/>
                    <a:p>
                      <a:r>
                        <a:rPr lang="en-US" sz="1400" dirty="0" smtClean="0"/>
                        <a:t>Type or Form</a:t>
                      </a:r>
                      <a:endParaRPr lang="en-US" sz="1400" dirty="0"/>
                    </a:p>
                  </a:txBody>
                  <a:tcPr anchor="ctr"/>
                </a:tc>
                <a:tc>
                  <a:txBody>
                    <a:bodyPr/>
                    <a:lstStyle/>
                    <a:p>
                      <a:r>
                        <a:rPr lang="en-US" sz="1400" dirty="0" smtClean="0"/>
                        <a:t>Virus</a:t>
                      </a:r>
                      <a:endParaRPr lang="en-US" sz="1400" dirty="0"/>
                    </a:p>
                  </a:txBody>
                  <a:tcPr anchor="ctr"/>
                </a:tc>
              </a:tr>
              <a:tr h="370840">
                <a:tc>
                  <a:txBody>
                    <a:bodyPr/>
                    <a:lstStyle/>
                    <a:p>
                      <a:r>
                        <a:rPr lang="en-US" sz="1400" dirty="0" smtClean="0"/>
                        <a:t>Method of Transmission </a:t>
                      </a:r>
                    </a:p>
                    <a:p>
                      <a:r>
                        <a:rPr lang="en-US" sz="1400" dirty="0" smtClean="0"/>
                        <a:t>or Vectors</a:t>
                      </a:r>
                      <a:endParaRPr lang="en-US" sz="1400" dirty="0"/>
                    </a:p>
                  </a:txBody>
                  <a:tcPr anchor="ctr"/>
                </a:tc>
                <a:tc>
                  <a:txBody>
                    <a:bodyPr/>
                    <a:lstStyle/>
                    <a:p>
                      <a:r>
                        <a:rPr lang="en-US" sz="1400" dirty="0" smtClean="0"/>
                        <a:t>Direct contact with human bodily fluids. </a:t>
                      </a:r>
                    </a:p>
                    <a:p>
                      <a:r>
                        <a:rPr lang="en-US" sz="1400" dirty="0" smtClean="0"/>
                        <a:t>No animal vectors.</a:t>
                      </a:r>
                      <a:endParaRPr lang="en-US" sz="1400" dirty="0"/>
                    </a:p>
                  </a:txBody>
                  <a:tcPr anchor="ctr"/>
                </a:tc>
              </a:tr>
              <a:tr h="370840">
                <a:tc>
                  <a:txBody>
                    <a:bodyPr/>
                    <a:lstStyle/>
                    <a:p>
                      <a:r>
                        <a:rPr lang="en-US" sz="1400" dirty="0" smtClean="0"/>
                        <a:t>Methods of Prevention</a:t>
                      </a:r>
                      <a:endParaRPr lang="en-US" sz="1400" dirty="0"/>
                    </a:p>
                  </a:txBody>
                  <a:tcPr anchor="ctr"/>
                </a:tc>
                <a:tc>
                  <a:txBody>
                    <a:bodyPr/>
                    <a:lstStyle/>
                    <a:p>
                      <a:r>
                        <a:rPr lang="en-US" sz="1400" baseline="0" dirty="0" smtClean="0">
                          <a:solidFill>
                            <a:schemeClr val="tx1"/>
                          </a:solidFill>
                        </a:rPr>
                        <a:t>Safe sex practices or abstinence.</a:t>
                      </a:r>
                    </a:p>
                    <a:p>
                      <a:r>
                        <a:rPr lang="en-US" sz="1400" baseline="0" dirty="0" smtClean="0">
                          <a:solidFill>
                            <a:schemeClr val="tx1"/>
                          </a:solidFill>
                        </a:rPr>
                        <a:t>Don’t use illicit drugs.</a:t>
                      </a:r>
                    </a:p>
                    <a:p>
                      <a:r>
                        <a:rPr lang="en-US" sz="1400" baseline="0" dirty="0" smtClean="0">
                          <a:solidFill>
                            <a:schemeClr val="tx1"/>
                          </a:solidFill>
                        </a:rPr>
                        <a:t>Substance abusers should take advantage of needle exchange programs.</a:t>
                      </a:r>
                    </a:p>
                    <a:p>
                      <a:r>
                        <a:rPr lang="en-US" sz="1400" baseline="0" dirty="0" smtClean="0">
                          <a:solidFill>
                            <a:schemeClr val="tx1"/>
                          </a:solidFill>
                        </a:rPr>
                        <a:t>Health care workers need to wear personal protection equipment.</a:t>
                      </a:r>
                    </a:p>
                    <a:p>
                      <a:r>
                        <a:rPr lang="en-US" sz="1400" baseline="0" dirty="0" smtClean="0">
                          <a:solidFill>
                            <a:schemeClr val="tx1"/>
                          </a:solidFill>
                        </a:rPr>
                        <a:t>Testing of blood/organs before transfusion/transplants.</a:t>
                      </a:r>
                    </a:p>
                  </a:txBody>
                  <a:tcPr anchor="ctr"/>
                </a:tc>
              </a:tr>
              <a:tr h="370840">
                <a:tc>
                  <a:txBody>
                    <a:bodyPr/>
                    <a:lstStyle/>
                    <a:p>
                      <a:r>
                        <a:rPr lang="en-US" sz="1400" dirty="0" smtClean="0"/>
                        <a:t>Available Treatments</a:t>
                      </a:r>
                      <a:endParaRPr lang="en-US" sz="1400" dirty="0"/>
                    </a:p>
                  </a:txBody>
                  <a:tcPr anchor="ctr"/>
                </a:tc>
                <a:tc>
                  <a:txBody>
                    <a:bodyPr/>
                    <a:lstStyle/>
                    <a:p>
                      <a:r>
                        <a:rPr lang="en-US" sz="1400" dirty="0" smtClean="0"/>
                        <a:t>No vaccine, no </a:t>
                      </a:r>
                      <a:r>
                        <a:rPr lang="en-US" sz="1400" dirty="0" smtClean="0"/>
                        <a:t>cure.</a:t>
                      </a:r>
                      <a:endParaRPr lang="en-US" sz="1400" dirty="0" smtClean="0"/>
                    </a:p>
                    <a:p>
                      <a:r>
                        <a:rPr lang="en-US" sz="1400" dirty="0" smtClean="0"/>
                        <a:t>Antiviral drugs can slow progress of disease.</a:t>
                      </a:r>
                    </a:p>
                    <a:p>
                      <a:r>
                        <a:rPr lang="en-US" sz="1400" dirty="0" smtClean="0"/>
                        <a:t>Treatment of opportunistic infections.</a:t>
                      </a:r>
                      <a:endParaRPr lang="en-US" sz="1400" dirty="0"/>
                    </a:p>
                  </a:txBody>
                  <a:tcPr anchor="ctr"/>
                </a:tc>
              </a:tr>
            </a:tbl>
          </a:graphicData>
        </a:graphic>
      </p:graphicFrame>
    </p:spTree>
    <p:extLst>
      <p:ext uri="{BB962C8B-B14F-4D97-AF65-F5344CB8AC3E}">
        <p14:creationId xmlns:p14="http://schemas.microsoft.com/office/powerpoint/2010/main" val="636464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Malaria </a:t>
            </a:r>
            <a:r>
              <a:rPr lang="en-US" dirty="0"/>
              <a:t>is a mosquito-borne disease caused by a parasite. </a:t>
            </a:r>
            <a:endParaRPr lang="en-US" dirty="0" smtClean="0"/>
          </a:p>
          <a:p>
            <a:r>
              <a:rPr lang="en-US" dirty="0" smtClean="0"/>
              <a:t>People </a:t>
            </a:r>
            <a:r>
              <a:rPr lang="en-US" dirty="0"/>
              <a:t>with malaria often experience fever, chills, and flu-like illness. </a:t>
            </a:r>
            <a:endParaRPr lang="en-US" dirty="0" smtClean="0"/>
          </a:p>
          <a:p>
            <a:r>
              <a:rPr lang="en-US" dirty="0" smtClean="0"/>
              <a:t>Left </a:t>
            </a:r>
            <a:r>
              <a:rPr lang="en-US" dirty="0"/>
              <a:t>untreated, they may develop severe complications and die. </a:t>
            </a:r>
            <a:endParaRPr lang="en-US" dirty="0" smtClean="0"/>
          </a:p>
          <a:p>
            <a:r>
              <a:rPr lang="en-US" dirty="0" smtClean="0"/>
              <a:t>In </a:t>
            </a:r>
            <a:r>
              <a:rPr lang="en-US" dirty="0"/>
              <a:t>2018 an estimated 228 million cases of malaria occurred worldwide and 405,000 people died, mostly children in the African Region. </a:t>
            </a:r>
            <a:endParaRPr lang="en-US" dirty="0" smtClean="0"/>
          </a:p>
          <a:p>
            <a:r>
              <a:rPr lang="en-US" dirty="0" smtClean="0"/>
              <a:t>About </a:t>
            </a:r>
            <a:r>
              <a:rPr lang="en-US" dirty="0"/>
              <a:t>2,000 cases of malaria are diagnosed in the United States each year. </a:t>
            </a:r>
            <a:endParaRPr lang="en-US" dirty="0" smtClean="0"/>
          </a:p>
          <a:p>
            <a:r>
              <a:rPr lang="en-US" dirty="0" smtClean="0"/>
              <a:t>The </a:t>
            </a:r>
            <a:r>
              <a:rPr lang="en-US" dirty="0"/>
              <a:t>vast majority of cases in the United States are in travelers and immigrants returning from countries where malaria transmission </a:t>
            </a:r>
            <a:r>
              <a:rPr lang="en-US" dirty="0" smtClean="0"/>
              <a:t>occurs.</a:t>
            </a:r>
            <a:endParaRPr lang="en-US" dirty="0"/>
          </a:p>
        </p:txBody>
      </p:sp>
    </p:spTree>
    <p:extLst>
      <p:ext uri="{BB962C8B-B14F-4D97-AF65-F5344CB8AC3E}">
        <p14:creationId xmlns:p14="http://schemas.microsoft.com/office/powerpoint/2010/main" val="3536355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45440124"/>
              </p:ext>
            </p:extLst>
          </p:nvPr>
        </p:nvGraphicFramePr>
        <p:xfrm>
          <a:off x="342900" y="1350110"/>
          <a:ext cx="6184900" cy="345440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Malaria</a:t>
                      </a:r>
                      <a:endParaRPr lang="en-US" sz="1800" dirty="0"/>
                    </a:p>
                  </a:txBody>
                  <a:tcPr anchor="ctr"/>
                </a:tc>
                <a:tc hMerge="1">
                  <a:txBody>
                    <a:bodyPr/>
                    <a:lstStyle/>
                    <a:p>
                      <a:endParaRPr lang="en-US" dirty="0"/>
                    </a:p>
                  </a:txBody>
                  <a:tcPr/>
                </a:tc>
              </a:tr>
              <a:tr h="370840">
                <a:tc>
                  <a:txBody>
                    <a:bodyPr/>
                    <a:lstStyle/>
                    <a:p>
                      <a:r>
                        <a:rPr lang="en-US" sz="1600" dirty="0" smtClean="0"/>
                        <a:t>Type or Form</a:t>
                      </a:r>
                      <a:endParaRPr lang="en-US" sz="1600" dirty="0"/>
                    </a:p>
                  </a:txBody>
                  <a:tcPr anchor="ctr"/>
                </a:tc>
                <a:tc>
                  <a:txBody>
                    <a:bodyPr/>
                    <a:lstStyle/>
                    <a:p>
                      <a:r>
                        <a:rPr lang="en-US" sz="1600" dirty="0" smtClean="0"/>
                        <a:t>Parasitic </a:t>
                      </a:r>
                      <a:r>
                        <a:rPr lang="en-US" sz="1600" dirty="0" smtClean="0"/>
                        <a:t>protozoan (</a:t>
                      </a:r>
                      <a:r>
                        <a:rPr lang="en-US" sz="1600" i="1" dirty="0" err="1" smtClean="0"/>
                        <a:t>Plasmodim</a:t>
                      </a:r>
                      <a:r>
                        <a:rPr lang="en-US" sz="1600" i="1" dirty="0" smtClean="0"/>
                        <a:t> sp.)</a:t>
                      </a:r>
                      <a:endParaRPr lang="en-US" sz="1600" dirty="0"/>
                    </a:p>
                  </a:txBody>
                  <a:tcPr anchor="ctr"/>
                </a:tc>
              </a:tr>
              <a:tr h="370840">
                <a:tc>
                  <a:txBody>
                    <a:bodyPr/>
                    <a:lstStyle/>
                    <a:p>
                      <a:r>
                        <a:rPr lang="en-US" sz="1600" dirty="0" smtClean="0"/>
                        <a:t>Method of Transmission </a:t>
                      </a:r>
                    </a:p>
                    <a:p>
                      <a:r>
                        <a:rPr lang="en-US" sz="1600" dirty="0" smtClean="0"/>
                        <a:t>or Vectors</a:t>
                      </a:r>
                      <a:endParaRPr lang="en-US" sz="1600" dirty="0"/>
                    </a:p>
                  </a:txBody>
                  <a:tcPr anchor="ctr"/>
                </a:tc>
                <a:tc>
                  <a:txBody>
                    <a:bodyPr/>
                    <a:lstStyle/>
                    <a:p>
                      <a:r>
                        <a:rPr lang="en-US" sz="1600" dirty="0" smtClean="0"/>
                        <a:t>Mosquitoes</a:t>
                      </a:r>
                      <a:endParaRPr lang="en-US" sz="1600" dirty="0"/>
                    </a:p>
                  </a:txBody>
                  <a:tcPr anchor="ctr"/>
                </a:tc>
              </a:tr>
              <a:tr h="370840">
                <a:tc>
                  <a:txBody>
                    <a:bodyPr/>
                    <a:lstStyle/>
                    <a:p>
                      <a:r>
                        <a:rPr lang="en-US" sz="1600" dirty="0" smtClean="0">
                          <a:solidFill>
                            <a:schemeClr val="tx1"/>
                          </a:solidFill>
                        </a:rPr>
                        <a:t>Methods of Prevention</a:t>
                      </a:r>
                      <a:endParaRPr lang="en-US" sz="1600" dirty="0">
                        <a:solidFill>
                          <a:schemeClr val="tx1"/>
                        </a:solidFill>
                      </a:endParaRPr>
                    </a:p>
                  </a:txBody>
                  <a:tcPr anchor="ctr"/>
                </a:tc>
                <a:tc>
                  <a:txBody>
                    <a:bodyPr/>
                    <a:lstStyle/>
                    <a:p>
                      <a:r>
                        <a:rPr lang="en-US" sz="1600" baseline="0" dirty="0" smtClean="0">
                          <a:solidFill>
                            <a:schemeClr val="tx1"/>
                          </a:solidFill>
                        </a:rPr>
                        <a:t>Control mosquitoes.</a:t>
                      </a:r>
                    </a:p>
                    <a:p>
                      <a:r>
                        <a:rPr lang="en-US" sz="1600" baseline="0" dirty="0" smtClean="0">
                          <a:solidFill>
                            <a:schemeClr val="tx1"/>
                          </a:solidFill>
                        </a:rPr>
                        <a:t>Use insect repellant with DEET.</a:t>
                      </a:r>
                    </a:p>
                    <a:p>
                      <a:r>
                        <a:rPr lang="en-US" sz="1600" baseline="0" dirty="0" smtClean="0">
                          <a:solidFill>
                            <a:schemeClr val="tx1"/>
                          </a:solidFill>
                        </a:rPr>
                        <a:t>Sleeping under mosquito netting.</a:t>
                      </a:r>
                    </a:p>
                    <a:p>
                      <a:r>
                        <a:rPr lang="en-US" sz="1600" dirty="0" smtClean="0"/>
                        <a:t>Antimalarial medicines can also be used to prevent malaria. </a:t>
                      </a:r>
                      <a:endParaRPr lang="en-US" sz="1600" baseline="0" dirty="0" smtClean="0">
                        <a:solidFill>
                          <a:schemeClr val="tx1"/>
                        </a:solidFill>
                      </a:endParaRPr>
                    </a:p>
                  </a:txBody>
                  <a:tcPr anchor="ctr"/>
                </a:tc>
              </a:tr>
              <a:tr h="370840">
                <a:tc>
                  <a:txBody>
                    <a:bodyPr/>
                    <a:lstStyle/>
                    <a:p>
                      <a:r>
                        <a:rPr lang="en-US" sz="1600" dirty="0" smtClean="0"/>
                        <a:t>Available Treatments</a:t>
                      </a:r>
                      <a:endParaRPr lang="en-US" sz="1600" dirty="0"/>
                    </a:p>
                  </a:txBody>
                  <a:tcPr anchor="ctr"/>
                </a:tc>
                <a:tc>
                  <a:txBody>
                    <a:bodyPr/>
                    <a:lstStyle/>
                    <a:p>
                      <a:r>
                        <a:rPr lang="en-US" sz="1600" dirty="0" smtClean="0"/>
                        <a:t>Antimalarial medicines.</a:t>
                      </a:r>
                      <a:endParaRPr lang="en-US" sz="1600" dirty="0"/>
                    </a:p>
                  </a:txBody>
                  <a:tcPr anchor="ctr"/>
                </a:tc>
              </a:tr>
            </a:tbl>
          </a:graphicData>
        </a:graphic>
      </p:graphicFrame>
    </p:spTree>
    <p:extLst>
      <p:ext uri="{BB962C8B-B14F-4D97-AF65-F5344CB8AC3E}">
        <p14:creationId xmlns:p14="http://schemas.microsoft.com/office/powerpoint/2010/main" val="1439905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336725" y="1502816"/>
            <a:ext cx="4008506" cy="3359507"/>
          </a:xfrm>
        </p:spPr>
        <p:txBody>
          <a:bodyPr>
            <a:normAutofit fontScale="70000" lnSpcReduction="20000"/>
          </a:bodyPr>
          <a:lstStyle/>
          <a:p>
            <a:pPr>
              <a:lnSpc>
                <a:spcPct val="120000"/>
              </a:lnSpc>
              <a:spcBef>
                <a:spcPts val="0"/>
              </a:spcBef>
            </a:pPr>
            <a:r>
              <a:rPr lang="en-US" sz="2500" dirty="0" smtClean="0"/>
              <a:t>Salmonellosis</a:t>
            </a:r>
          </a:p>
          <a:p>
            <a:pPr lvl="1">
              <a:lnSpc>
                <a:spcPct val="120000"/>
              </a:lnSpc>
              <a:spcBef>
                <a:spcPts val="0"/>
              </a:spcBef>
            </a:pPr>
            <a:r>
              <a:rPr lang="en-US" dirty="0" smtClean="0"/>
              <a:t>Caused by the bacteria </a:t>
            </a:r>
            <a:r>
              <a:rPr lang="en-US" i="1" dirty="0" smtClean="0"/>
              <a:t>Salmonella</a:t>
            </a:r>
            <a:r>
              <a:rPr lang="en-US" dirty="0" smtClean="0"/>
              <a:t>.</a:t>
            </a:r>
          </a:p>
          <a:p>
            <a:pPr lvl="1">
              <a:lnSpc>
                <a:spcPct val="120000"/>
              </a:lnSpc>
              <a:spcBef>
                <a:spcPts val="0"/>
              </a:spcBef>
            </a:pPr>
            <a:r>
              <a:rPr lang="en-US" dirty="0" smtClean="0"/>
              <a:t>Infection occurs by ingesting food products contaminated with </a:t>
            </a:r>
            <a:r>
              <a:rPr lang="en-US" i="1" dirty="0" smtClean="0"/>
              <a:t>Salmonella</a:t>
            </a:r>
          </a:p>
          <a:p>
            <a:pPr lvl="1">
              <a:lnSpc>
                <a:spcPct val="120000"/>
              </a:lnSpc>
              <a:spcBef>
                <a:spcPts val="0"/>
              </a:spcBef>
            </a:pPr>
            <a:r>
              <a:rPr lang="en-US" dirty="0" smtClean="0"/>
              <a:t>Symptoms occur 12 to 72 hours after consuming contaminated food and includes vomiting and diarrhea.</a:t>
            </a:r>
          </a:p>
          <a:p>
            <a:pPr lvl="1">
              <a:lnSpc>
                <a:spcPct val="120000"/>
              </a:lnSpc>
              <a:spcBef>
                <a:spcPts val="0"/>
              </a:spcBef>
            </a:pPr>
            <a:r>
              <a:rPr lang="en-US" dirty="0" smtClean="0"/>
              <a:t>In children, elderly, and persons with weakened immune systems, severity of the infection can cause death.</a:t>
            </a:r>
          </a:p>
          <a:p>
            <a:pPr lvl="1">
              <a:lnSpc>
                <a:spcPct val="120000"/>
              </a:lnSpc>
              <a:spcBef>
                <a:spcPts val="0"/>
              </a:spcBef>
            </a:pPr>
            <a:r>
              <a:rPr lang="en-US" dirty="0" smtClean="0"/>
              <a:t>Contamination usually occurs during food handling and preparation.</a:t>
            </a:r>
          </a:p>
          <a:p>
            <a:pPr lvl="1">
              <a:lnSpc>
                <a:spcPct val="120000"/>
              </a:lnSpc>
              <a:spcBef>
                <a:spcPts val="0"/>
              </a:spcBef>
            </a:pPr>
            <a:r>
              <a:rPr lang="en-US" dirty="0" smtClean="0"/>
              <a:t>The bacteria are common on reptiles, amphibians, rodents, and birds (chicken).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3426" y="1317992"/>
            <a:ext cx="2614574" cy="147069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935" y="2901393"/>
            <a:ext cx="2019871" cy="1960930"/>
          </a:xfrm>
          <a:prstGeom prst="rect">
            <a:avLst/>
          </a:prstGeom>
        </p:spPr>
      </p:pic>
    </p:spTree>
    <p:extLst>
      <p:ext uri="{BB962C8B-B14F-4D97-AF65-F5344CB8AC3E}">
        <p14:creationId xmlns:p14="http://schemas.microsoft.com/office/powerpoint/2010/main" val="3212031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2709953"/>
              </p:ext>
            </p:extLst>
          </p:nvPr>
        </p:nvGraphicFramePr>
        <p:xfrm>
          <a:off x="342900" y="1350110"/>
          <a:ext cx="6184900" cy="353060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Salmonella</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Eating foods contaminated with feces from an infected animal.</a:t>
                      </a:r>
                    </a:p>
                    <a:p>
                      <a:r>
                        <a:rPr lang="en-US" sz="150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solidFill>
                            <a:srgbClr val="FF0000"/>
                          </a:solidFill>
                        </a:rPr>
                        <a:t>Wash your hands thoroughly before preparing food!!</a:t>
                      </a:r>
                      <a:endParaRPr lang="en-US" sz="1500" dirty="0" smtClean="0">
                        <a:solidFill>
                          <a:srgbClr val="FF0000"/>
                        </a:solidFill>
                      </a:endParaRPr>
                    </a:p>
                    <a:p>
                      <a:r>
                        <a:rPr lang="en-US" sz="1500" dirty="0" smtClean="0"/>
                        <a:t>Wash vegetable</a:t>
                      </a:r>
                      <a:r>
                        <a:rPr lang="en-US" sz="1500" baseline="0" dirty="0" smtClean="0"/>
                        <a:t> </a:t>
                      </a:r>
                      <a:r>
                        <a:rPr lang="en-US" sz="1500" dirty="0" smtClean="0"/>
                        <a:t>produce before serving.</a:t>
                      </a:r>
                    </a:p>
                    <a:p>
                      <a:r>
                        <a:rPr lang="en-US" sz="1500" dirty="0" smtClean="0"/>
                        <a:t>Keep meats away from foods that won’t be cooked.</a:t>
                      </a:r>
                    </a:p>
                    <a:p>
                      <a:r>
                        <a:rPr lang="en-US" sz="1500" dirty="0" smtClean="0"/>
                        <a:t>Cook ground or tenderized meats to an internal temperature of 160</a:t>
                      </a:r>
                      <a:r>
                        <a:rPr lang="en-US" sz="1500" baseline="30000" dirty="0" smtClean="0"/>
                        <a:t>o</a:t>
                      </a:r>
                      <a:r>
                        <a:rPr lang="en-US" sz="1500" baseline="0" dirty="0" smtClean="0"/>
                        <a:t>F.</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Supportive care, including hydration.</a:t>
                      </a:r>
                    </a:p>
                    <a:p>
                      <a:r>
                        <a:rPr lang="en-US" sz="1500" dirty="0" smtClean="0"/>
                        <a:t>Antibiotics and anti-diarrheal drugs</a:t>
                      </a:r>
                      <a:r>
                        <a:rPr lang="en-US" sz="1500" baseline="0" dirty="0" smtClean="0"/>
                        <a:t> should not be used as they increase the risk of complications.</a:t>
                      </a:r>
                      <a:endParaRPr lang="en-US" sz="1500" dirty="0"/>
                    </a:p>
                  </a:txBody>
                  <a:tcPr anchor="ctr"/>
                </a:tc>
              </a:tr>
            </a:tbl>
          </a:graphicData>
        </a:graphic>
      </p:graphicFrame>
    </p:spTree>
    <p:extLst>
      <p:ext uri="{BB962C8B-B14F-4D97-AF65-F5344CB8AC3E}">
        <p14:creationId xmlns:p14="http://schemas.microsoft.com/office/powerpoint/2010/main" val="4260672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a:t>
            </a:r>
            <a:endParaRPr lang="en-US" dirty="0"/>
          </a:p>
        </p:txBody>
      </p:sp>
      <p:sp>
        <p:nvSpPr>
          <p:cNvPr id="3" name="Content Placeholder 2"/>
          <p:cNvSpPr>
            <a:spLocks noGrp="1"/>
          </p:cNvSpPr>
          <p:nvPr>
            <p:ph idx="1"/>
          </p:nvPr>
        </p:nvSpPr>
        <p:spPr>
          <a:xfrm>
            <a:off x="222195" y="1502815"/>
            <a:ext cx="3918204" cy="3359507"/>
          </a:xfrm>
        </p:spPr>
        <p:txBody>
          <a:bodyPr/>
          <a:lstStyle/>
          <a:p>
            <a:r>
              <a:rPr lang="en-US" dirty="0"/>
              <a:t>Lyme </a:t>
            </a:r>
            <a:r>
              <a:rPr lang="en-US" dirty="0" smtClean="0"/>
              <a:t>Disease</a:t>
            </a:r>
          </a:p>
          <a:p>
            <a:pPr lvl="1"/>
            <a:r>
              <a:rPr lang="en-US" sz="1800" dirty="0" smtClean="0"/>
              <a:t>Caused by bacteria transmitted by the deer tick.</a:t>
            </a:r>
          </a:p>
          <a:p>
            <a:pPr lvl="1"/>
            <a:r>
              <a:rPr lang="en-US" sz="1800" dirty="0" smtClean="0"/>
              <a:t>Symptoms can include chills and fever, headache, fatigue, stiff neck, muscle and/or joint pain, and swollen glands.</a:t>
            </a:r>
          </a:p>
          <a:p>
            <a:pPr lvl="1"/>
            <a:r>
              <a:rPr lang="en-US" sz="1800" dirty="0" smtClean="0"/>
              <a:t>A bull’s eye rash is typical in many cases.</a:t>
            </a:r>
            <a:endParaRPr lang="en-US" sz="1800" dirty="0"/>
          </a:p>
        </p:txBody>
      </p:sp>
      <p:grpSp>
        <p:nvGrpSpPr>
          <p:cNvPr id="7" name="Group 6"/>
          <p:cNvGrpSpPr/>
          <p:nvPr/>
        </p:nvGrpSpPr>
        <p:grpSpPr>
          <a:xfrm>
            <a:off x="4209499" y="1461523"/>
            <a:ext cx="2578640" cy="3442090"/>
            <a:chOff x="4161693" y="1139752"/>
            <a:chExt cx="2578640" cy="344209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693" y="3132334"/>
              <a:ext cx="2578639" cy="144950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1" r="10934" b="19724"/>
            <a:stretch/>
          </p:blipFill>
          <p:spPr>
            <a:xfrm>
              <a:off x="4161694" y="1139752"/>
              <a:ext cx="2578639" cy="1992582"/>
            </a:xfrm>
            <a:prstGeom prst="rect">
              <a:avLst/>
            </a:prstGeom>
          </p:spPr>
        </p:pic>
      </p:grpSp>
    </p:spTree>
    <p:extLst>
      <p:ext uri="{BB962C8B-B14F-4D97-AF65-F5344CB8AC3E}">
        <p14:creationId xmlns:p14="http://schemas.microsoft.com/office/powerpoint/2010/main" val="531681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67078580"/>
              </p:ext>
            </p:extLst>
          </p:nvPr>
        </p:nvGraphicFramePr>
        <p:xfrm>
          <a:off x="342900" y="1350110"/>
          <a:ext cx="6184900" cy="3352800"/>
        </p:xfrm>
        <a:graphic>
          <a:graphicData uri="http://schemas.openxmlformats.org/drawingml/2006/table">
            <a:tbl>
              <a:tblPr firstRow="1" bandRow="1">
                <a:tableStyleId>{5C22544A-7EE6-4342-B048-85BDC9FD1C3A}</a:tableStyleId>
              </a:tblPr>
              <a:tblGrid>
                <a:gridCol w="1870810"/>
                <a:gridCol w="4314090"/>
              </a:tblGrid>
              <a:tr h="370840">
                <a:tc gridSpan="2">
                  <a:txBody>
                    <a:bodyPr/>
                    <a:lstStyle/>
                    <a:p>
                      <a:pPr algn="ctr"/>
                      <a:r>
                        <a:rPr lang="en-US" sz="1800" dirty="0" smtClean="0"/>
                        <a:t>Lyme Disease</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Deer Tick </a:t>
                      </a:r>
                      <a:r>
                        <a:rPr lang="en-US" sz="1500" dirty="0" smtClean="0"/>
                        <a:t>(</a:t>
                      </a:r>
                      <a:r>
                        <a:rPr lang="en-US" sz="1500" i="1" dirty="0" err="1" smtClean="0"/>
                        <a:t>Ixodes</a:t>
                      </a:r>
                      <a:r>
                        <a:rPr lang="en-US" sz="1500" i="1" dirty="0" smtClean="0"/>
                        <a:t> </a:t>
                      </a:r>
                      <a:r>
                        <a:rPr lang="en-US" sz="1500" i="1" dirty="0" err="1" smtClean="0"/>
                        <a:t>scapularis</a:t>
                      </a:r>
                      <a:r>
                        <a:rPr lang="en-US" sz="1500" dirty="0" smtClean="0"/>
                        <a:t>)</a:t>
                      </a:r>
                    </a:p>
                    <a:p>
                      <a:r>
                        <a:rPr lang="en-US" sz="1500" dirty="0" smtClean="0"/>
                        <a:t>Also called Blacklegged Tick</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In tick areas: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aseline="0" dirty="0" smtClean="0"/>
                        <a:t>Wear light colored clothing.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aseline="0" dirty="0" smtClean="0"/>
                        <a:t>Use insect repellents with DEET.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aseline="0" dirty="0" smtClean="0"/>
                        <a:t>Check your body for ticks and remove within 24 hours.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Know how to properly remove a tick if you are bitten.</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Antibiotics</a:t>
                      </a:r>
                      <a:endParaRPr lang="en-US" sz="1500" dirty="0"/>
                    </a:p>
                  </a:txBody>
                  <a:tcPr anchor="ctr"/>
                </a:tc>
              </a:tr>
            </a:tbl>
          </a:graphicData>
        </a:graphic>
      </p:graphicFrame>
    </p:spTree>
    <p:extLst>
      <p:ext uri="{BB962C8B-B14F-4D97-AF65-F5344CB8AC3E}">
        <p14:creationId xmlns:p14="http://schemas.microsoft.com/office/powerpoint/2010/main" val="32626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345" y="281178"/>
            <a:ext cx="2054655" cy="763526"/>
          </a:xfrm>
        </p:spPr>
        <p:txBody>
          <a:bodyPr>
            <a:normAutofit fontScale="90000"/>
          </a:bodyPr>
          <a:lstStyle/>
          <a:p>
            <a:pPr algn="ctr"/>
            <a:r>
              <a:rPr lang="en-US" dirty="0" smtClean="0"/>
              <a:t>Requirement</a:t>
            </a:r>
            <a:br>
              <a:rPr lang="en-US" dirty="0" smtClean="0"/>
            </a:br>
            <a:r>
              <a:rPr lang="en-US" dirty="0" smtClean="0"/>
              <a:t> </a:t>
            </a:r>
            <a:r>
              <a:rPr lang="en-US" dirty="0"/>
              <a:t>1a</a:t>
            </a:r>
          </a:p>
        </p:txBody>
      </p:sp>
      <p:sp>
        <p:nvSpPr>
          <p:cNvPr id="7" name="Content Placeholder 6"/>
          <p:cNvSpPr>
            <a:spLocks noGrp="1"/>
          </p:cNvSpPr>
          <p:nvPr>
            <p:ph idx="1"/>
          </p:nvPr>
        </p:nvSpPr>
        <p:spPr>
          <a:xfrm>
            <a:off x="4803347" y="1255335"/>
            <a:ext cx="2054655" cy="1801019"/>
          </a:xfrm>
        </p:spPr>
        <p:txBody>
          <a:bodyPr>
            <a:noAutofit/>
          </a:bodyPr>
          <a:lstStyle/>
          <a:p>
            <a:pPr marL="0" indent="0">
              <a:buNone/>
            </a:pPr>
            <a:r>
              <a:rPr lang="en-US" sz="1300" dirty="0"/>
              <a:t>Nymph ticks are actually the most likely to transmit Lyme disease or another tick-borne infection to humans than ticks at other </a:t>
            </a:r>
            <a:r>
              <a:rPr lang="en-US" sz="1300" dirty="0" smtClean="0"/>
              <a:t>stages. </a:t>
            </a:r>
            <a:r>
              <a:rPr lang="en-US" sz="1300" dirty="0"/>
              <a:t>Less than two millimeters in size, nymphs can bite people and remain virtually undetected. </a:t>
            </a:r>
          </a:p>
        </p:txBody>
      </p:sp>
      <p:pic>
        <p:nvPicPr>
          <p:cNvPr id="8" name="Content Placeholder 5"/>
          <p:cNvPicPr>
            <a:picLocks noChangeAspect="1"/>
          </p:cNvPicPr>
          <p:nvPr/>
        </p:nvPicPr>
        <p:blipFill rotWithShape="1">
          <a:blip r:embed="rId2">
            <a:extLst>
              <a:ext uri="{28A0092B-C50C-407E-A947-70E740481C1C}">
                <a14:useLocalDpi xmlns:a14="http://schemas.microsoft.com/office/drawing/2010/main" val="0"/>
              </a:ext>
            </a:extLst>
          </a:blip>
          <a:srcRect b="791"/>
          <a:stretch/>
        </p:blipFill>
        <p:spPr>
          <a:xfrm>
            <a:off x="0" y="6850"/>
            <a:ext cx="4803345" cy="516088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634" y="3117936"/>
            <a:ext cx="2108366" cy="2049800"/>
          </a:xfrm>
          <a:prstGeom prst="rect">
            <a:avLst/>
          </a:prstGeom>
        </p:spPr>
      </p:pic>
    </p:spTree>
    <p:extLst>
      <p:ext uri="{BB962C8B-B14F-4D97-AF65-F5344CB8AC3E}">
        <p14:creationId xmlns:p14="http://schemas.microsoft.com/office/powerpoint/2010/main" val="2613249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0" y="66380"/>
            <a:ext cx="5949319" cy="428999"/>
          </a:xfrm>
        </p:spPr>
        <p:txBody>
          <a:bodyPr>
            <a:normAutofit fontScale="90000"/>
          </a:bodyPr>
          <a:lstStyle/>
          <a:p>
            <a:r>
              <a:rPr lang="en-US" dirty="0" smtClean="0"/>
              <a:t>Requirement  </a:t>
            </a:r>
            <a:r>
              <a:rPr lang="en-US" dirty="0"/>
              <a:t>1a</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14688" cy="51435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14688" y="2937272"/>
            <a:ext cx="3643312" cy="2206228"/>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4688" y="658178"/>
            <a:ext cx="3643312" cy="2279094"/>
          </a:xfrm>
          <a:prstGeom prst="rect">
            <a:avLst/>
          </a:prstGeom>
        </p:spPr>
      </p:pic>
    </p:spTree>
    <p:extLst>
      <p:ext uri="{BB962C8B-B14F-4D97-AF65-F5344CB8AC3E}">
        <p14:creationId xmlns:p14="http://schemas.microsoft.com/office/powerpoint/2010/main" val="69103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24" y="281174"/>
            <a:ext cx="5376674" cy="763526"/>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55520"/>
            <a:ext cx="6184553" cy="3206803"/>
          </a:xfrm>
        </p:spPr>
        <p:txBody>
          <a:bodyPr>
            <a:normAutofit/>
          </a:bodyPr>
          <a:lstStyle/>
          <a:p>
            <a:pPr marL="457200" indent="-457200">
              <a:spcBef>
                <a:spcPts val="0"/>
              </a:spcBef>
              <a:buFont typeface="+mj-lt"/>
              <a:buAutoNum type="arabicPeriod" startAt="2"/>
            </a:pPr>
            <a:r>
              <a:rPr lang="en-US" sz="1600" dirty="0" smtClean="0"/>
              <a:t>Do </a:t>
            </a:r>
            <a:r>
              <a:rPr lang="en-US" sz="1600" dirty="0"/>
              <a:t>the following:</a:t>
            </a:r>
          </a:p>
          <a:p>
            <a:pPr marL="800100" lvl="1" indent="-457200">
              <a:spcBef>
                <a:spcPts val="0"/>
              </a:spcBef>
              <a:buFont typeface="+mj-lt"/>
              <a:buAutoNum type="alphaLcPeriod"/>
            </a:pPr>
            <a:r>
              <a:rPr lang="en-US" sz="1600" dirty="0"/>
              <a:t>Explain the meaning of immunization.</a:t>
            </a:r>
          </a:p>
          <a:p>
            <a:pPr marL="800100" lvl="1" indent="-457200">
              <a:spcBef>
                <a:spcPts val="0"/>
              </a:spcBef>
              <a:buFont typeface="+mj-lt"/>
              <a:buAutoNum type="alphaLcPeriod"/>
            </a:pPr>
            <a:r>
              <a:rPr lang="en-US" sz="1600" dirty="0"/>
              <a:t>Name eight diseases against which a young child should be immunized, two diseases against which everyone should be </a:t>
            </a:r>
            <a:r>
              <a:rPr lang="en-US" sz="1600" dirty="0" smtClean="0"/>
              <a:t>re-immunized </a:t>
            </a:r>
            <a:r>
              <a:rPr lang="en-US" sz="1600" dirty="0"/>
              <a:t>periodically, and one immunization everyone should receive annually.</a:t>
            </a:r>
          </a:p>
          <a:p>
            <a:pPr marL="800100" lvl="1" indent="-457200">
              <a:spcBef>
                <a:spcPts val="0"/>
              </a:spcBef>
              <a:buFont typeface="+mj-lt"/>
              <a:buAutoNum type="alphaLcPeriod"/>
            </a:pPr>
            <a:r>
              <a:rPr lang="en-US" sz="1600" dirty="0"/>
              <a:t>Using the list of diseases and conditions in requirement 1b, discuss with your counselor those which currently have no immunization available</a:t>
            </a:r>
            <a:r>
              <a:rPr lang="en-US" sz="1600" dirty="0" smtClean="0"/>
              <a:t>.</a:t>
            </a:r>
            <a:endParaRPr lang="en-US" sz="1600" dirty="0"/>
          </a:p>
        </p:txBody>
      </p:sp>
      <p:sp>
        <p:nvSpPr>
          <p:cNvPr id="4" name="TextBox 3"/>
          <p:cNvSpPr txBox="1"/>
          <p:nvPr/>
        </p:nvSpPr>
        <p:spPr>
          <a:xfrm>
            <a:off x="336724" y="12554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88910"/>
            <a:ext cx="763525" cy="779432"/>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7955" y="284424"/>
            <a:ext cx="5031325" cy="572644"/>
          </a:xfrm>
        </p:spPr>
        <p:txBody>
          <a:bodyPr/>
          <a:lstStyle/>
          <a:p>
            <a:r>
              <a:rPr lang="en-US" dirty="0" smtClean="0"/>
              <a:t>Requirement 1</a:t>
            </a:r>
            <a:endParaRPr lang="en-US" dirty="0"/>
          </a:p>
        </p:txBody>
      </p:sp>
      <p:sp>
        <p:nvSpPr>
          <p:cNvPr id="5" name="Content Placeholder 4"/>
          <p:cNvSpPr>
            <a:spLocks noGrp="1"/>
          </p:cNvSpPr>
          <p:nvPr>
            <p:ph idx="1"/>
          </p:nvPr>
        </p:nvSpPr>
        <p:spPr>
          <a:xfrm>
            <a:off x="336724" y="891994"/>
            <a:ext cx="5031325" cy="4123035"/>
          </a:xfrm>
        </p:spPr>
        <p:txBody>
          <a:bodyPr>
            <a:normAutofit fontScale="70000" lnSpcReduction="20000"/>
          </a:bodyPr>
          <a:lstStyle/>
          <a:p>
            <a:pPr marL="457200" indent="-457200">
              <a:lnSpc>
                <a:spcPct val="120000"/>
              </a:lnSpc>
              <a:spcBef>
                <a:spcPts val="0"/>
              </a:spcBef>
              <a:buFont typeface="+mj-lt"/>
              <a:buAutoNum type="arabicPeriod"/>
            </a:pPr>
            <a:r>
              <a:rPr lang="en-US" dirty="0"/>
              <a:t>Do the following:</a:t>
            </a:r>
          </a:p>
          <a:p>
            <a:pPr marL="800100" lvl="1" indent="-457200">
              <a:lnSpc>
                <a:spcPct val="120000"/>
              </a:lnSpc>
              <a:spcBef>
                <a:spcPts val="0"/>
              </a:spcBef>
              <a:buFont typeface="+mj-lt"/>
              <a:buAutoNum type="alphaLcPeriod"/>
            </a:pPr>
            <a:r>
              <a:rPr lang="en-US" dirty="0"/>
              <a:t>Explain what public health is. Explain how </a:t>
            </a:r>
            <a:r>
              <a:rPr lang="en-US" i="1" dirty="0"/>
              <a:t>Escherichia coli </a:t>
            </a:r>
            <a:r>
              <a:rPr lang="en-US" dirty="0"/>
              <a:t>(</a:t>
            </a:r>
            <a:r>
              <a:rPr lang="en-US" i="1" dirty="0"/>
              <a:t>E. coli</a:t>
            </a:r>
            <a:r>
              <a:rPr lang="en-US" dirty="0"/>
              <a:t>), tetanus, HIV/AIDS, malaria, salmonellosis, and Lyme disease are contracted.</a:t>
            </a:r>
          </a:p>
          <a:p>
            <a:pPr marL="800100" lvl="1" indent="-457200">
              <a:lnSpc>
                <a:spcPct val="120000"/>
              </a:lnSpc>
              <a:spcBef>
                <a:spcPts val="0"/>
              </a:spcBef>
              <a:buFont typeface="+mj-lt"/>
              <a:buAutoNum type="alphaLcPeriod"/>
            </a:pPr>
            <a:r>
              <a:rPr lang="en-US" dirty="0">
                <a:solidFill>
                  <a:srgbClr val="FF0000"/>
                </a:solidFill>
              </a:rPr>
              <a:t>Choose any FOUR of the following diseases or conditions, and explain how each one is contracted and possibly prevented: gonorrhea, West Nile virus, Zika, botulism, influenza, syphilis, hepatitis, emphysema, meningitis, herpes, lead poisoning.</a:t>
            </a:r>
          </a:p>
          <a:p>
            <a:pPr marL="800100" lvl="1" indent="-457200">
              <a:lnSpc>
                <a:spcPct val="120000"/>
              </a:lnSpc>
              <a:spcBef>
                <a:spcPts val="0"/>
              </a:spcBef>
              <a:buFont typeface="+mj-lt"/>
              <a:buAutoNum type="alphaLcPeriod"/>
            </a:pPr>
            <a:r>
              <a:rPr lang="en-US" dirty="0">
                <a:solidFill>
                  <a:srgbClr val="FF0000"/>
                </a:solidFill>
              </a:rPr>
              <a:t>For each disease or condition in requirement 1b, explain:</a:t>
            </a:r>
          </a:p>
          <a:p>
            <a:pPr marL="1028700" lvl="2" indent="-342900">
              <a:lnSpc>
                <a:spcPct val="120000"/>
              </a:lnSpc>
              <a:spcBef>
                <a:spcPts val="0"/>
              </a:spcBef>
              <a:buFont typeface="+mj-lt"/>
              <a:buAutoNum type="arabicPeriod"/>
            </a:pPr>
            <a:r>
              <a:rPr lang="en-US" dirty="0">
                <a:solidFill>
                  <a:srgbClr val="FF0000"/>
                </a:solidFill>
              </a:rPr>
              <a:t>The type or form of the malady (viral, bacterial, environmental, toxin) </a:t>
            </a:r>
          </a:p>
          <a:p>
            <a:pPr marL="1028700" lvl="2" indent="-342900">
              <a:lnSpc>
                <a:spcPct val="120000"/>
              </a:lnSpc>
              <a:spcBef>
                <a:spcPts val="0"/>
              </a:spcBef>
              <a:buFont typeface="+mj-lt"/>
              <a:buAutoNum type="arabicPeriod"/>
            </a:pPr>
            <a:r>
              <a:rPr lang="en-US" dirty="0">
                <a:solidFill>
                  <a:srgbClr val="FF0000"/>
                </a:solidFill>
              </a:rPr>
              <a:t>Any possible vectors for transmission </a:t>
            </a:r>
          </a:p>
          <a:p>
            <a:pPr marL="1028700" lvl="2" indent="-342900">
              <a:lnSpc>
                <a:spcPct val="120000"/>
              </a:lnSpc>
              <a:spcBef>
                <a:spcPts val="0"/>
              </a:spcBef>
              <a:buFont typeface="+mj-lt"/>
              <a:buAutoNum type="arabicPeriod"/>
            </a:pPr>
            <a:r>
              <a:rPr lang="en-US" dirty="0">
                <a:solidFill>
                  <a:srgbClr val="FF0000"/>
                </a:solidFill>
              </a:rPr>
              <a:t>Ways to help prevent exposure or the spread of infection </a:t>
            </a:r>
          </a:p>
          <a:p>
            <a:pPr marL="1028700" lvl="2" indent="-342900">
              <a:lnSpc>
                <a:spcPct val="120000"/>
              </a:lnSpc>
              <a:spcBef>
                <a:spcPts val="0"/>
              </a:spcBef>
              <a:buFont typeface="+mj-lt"/>
              <a:buAutoNum type="arabicPeriod"/>
            </a:pPr>
            <a:r>
              <a:rPr lang="en-US" dirty="0">
                <a:solidFill>
                  <a:srgbClr val="FF0000"/>
                </a:solidFill>
              </a:rPr>
              <a:t>Available treatments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2095066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44446397"/>
              </p:ext>
            </p:extLst>
          </p:nvPr>
        </p:nvGraphicFramePr>
        <p:xfrm>
          <a:off x="222195" y="1350110"/>
          <a:ext cx="3544215" cy="2667000"/>
        </p:xfrm>
        <a:graphic>
          <a:graphicData uri="http://schemas.openxmlformats.org/drawingml/2006/table">
            <a:tbl>
              <a:tblPr firstRow="1" bandRow="1">
                <a:tableStyleId>{5C22544A-7EE6-4342-B048-85BDC9FD1C3A}</a:tableStyleId>
              </a:tblPr>
              <a:tblGrid>
                <a:gridCol w="1870810"/>
                <a:gridCol w="1673405"/>
              </a:tblGrid>
              <a:tr h="370840">
                <a:tc gridSpan="2">
                  <a:txBody>
                    <a:bodyPr/>
                    <a:lstStyle/>
                    <a:p>
                      <a:pPr algn="ctr"/>
                      <a:r>
                        <a:rPr lang="en-US" sz="1800" dirty="0" smtClean="0"/>
                        <a:t>Gonorrhea</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Sexually transmitted disease (STD).</a:t>
                      </a:r>
                    </a:p>
                    <a:p>
                      <a:r>
                        <a:rPr lang="en-US" sz="1500" dirty="0" smtClean="0"/>
                        <a:t>No</a:t>
                      </a:r>
                      <a:r>
                        <a:rPr lang="en-US" sz="1500" baseline="0" dirty="0" smtClean="0"/>
                        <a:t> animal vectors.</a:t>
                      </a:r>
                      <a:endParaRPr lang="en-US" sz="1500" dirty="0" smtClean="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Abstinence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Safe sex practices</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Antibiotics</a:t>
                      </a:r>
                      <a:endParaRPr lang="en-US" sz="1500" dirty="0"/>
                    </a:p>
                  </a:txBody>
                  <a:tcPr anchor="ct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115" y="1358651"/>
            <a:ext cx="2769264" cy="2266340"/>
          </a:xfrm>
          <a:prstGeom prst="rect">
            <a:avLst/>
          </a:prstGeom>
        </p:spPr>
      </p:pic>
    </p:spTree>
    <p:extLst>
      <p:ext uri="{BB962C8B-B14F-4D97-AF65-F5344CB8AC3E}">
        <p14:creationId xmlns:p14="http://schemas.microsoft.com/office/powerpoint/2010/main" val="3772907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49065773"/>
              </p:ext>
            </p:extLst>
          </p:nvPr>
        </p:nvGraphicFramePr>
        <p:xfrm>
          <a:off x="222195" y="1358488"/>
          <a:ext cx="3544215" cy="3073400"/>
        </p:xfrm>
        <a:graphic>
          <a:graphicData uri="http://schemas.openxmlformats.org/drawingml/2006/table">
            <a:tbl>
              <a:tblPr firstRow="1" bandRow="1">
                <a:tableStyleId>{5C22544A-7EE6-4342-B048-85BDC9FD1C3A}</a:tableStyleId>
              </a:tblPr>
              <a:tblGrid>
                <a:gridCol w="1656673"/>
                <a:gridCol w="1887542"/>
              </a:tblGrid>
              <a:tr h="370840">
                <a:tc gridSpan="2">
                  <a:txBody>
                    <a:bodyPr/>
                    <a:lstStyle/>
                    <a:p>
                      <a:pPr algn="ctr"/>
                      <a:r>
                        <a:rPr lang="en-US" sz="1800" dirty="0" smtClean="0"/>
                        <a:t>West Nile Virus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Mosquitoes</a:t>
                      </a:r>
                      <a:r>
                        <a:rPr lang="en-US" sz="1500" baseline="0" dirty="0" smtClean="0"/>
                        <a:t> transmit virus from birds.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Eliminate stagnant water sources.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Use insect repellent</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No disease treatment.</a:t>
                      </a:r>
                    </a:p>
                    <a:p>
                      <a:r>
                        <a:rPr lang="en-US" sz="1500" dirty="0" smtClean="0"/>
                        <a:t>Supportive care.</a:t>
                      </a:r>
                      <a:endParaRPr lang="en-US" sz="15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115" y="1356821"/>
            <a:ext cx="2901395" cy="2288056"/>
          </a:xfrm>
          <a:prstGeom prst="rect">
            <a:avLst/>
          </a:prstGeom>
        </p:spPr>
      </p:pic>
      <p:sp>
        <p:nvSpPr>
          <p:cNvPr id="5" name="TextBox 4"/>
          <p:cNvSpPr txBox="1"/>
          <p:nvPr/>
        </p:nvSpPr>
        <p:spPr>
          <a:xfrm>
            <a:off x="3887115" y="3793390"/>
            <a:ext cx="2901395" cy="1169551"/>
          </a:xfrm>
          <a:prstGeom prst="rect">
            <a:avLst/>
          </a:prstGeom>
          <a:noFill/>
        </p:spPr>
        <p:txBody>
          <a:bodyPr wrap="square" rtlCol="0">
            <a:spAutoFit/>
          </a:bodyPr>
          <a:lstStyle/>
          <a:p>
            <a:r>
              <a:rPr lang="en-US" sz="1400" dirty="0"/>
              <a:t>Symptoms and signs of West Nile virus include </a:t>
            </a:r>
            <a:r>
              <a:rPr lang="en-US" sz="1400" i="1" dirty="0"/>
              <a:t>fever</a:t>
            </a:r>
            <a:r>
              <a:rPr lang="en-US" sz="1400" dirty="0"/>
              <a:t>, </a:t>
            </a:r>
            <a:r>
              <a:rPr lang="en-US" sz="1400" i="1" dirty="0"/>
              <a:t>headache</a:t>
            </a:r>
            <a:r>
              <a:rPr lang="en-US" sz="1400" dirty="0"/>
              <a:t>, body aches, skin rash, and swollen lymph nodes. </a:t>
            </a:r>
            <a:r>
              <a:rPr lang="en-US" sz="1400" dirty="0" smtClean="0"/>
              <a:t>Most </a:t>
            </a:r>
            <a:r>
              <a:rPr lang="en-US" sz="1400" dirty="0"/>
              <a:t>cases of West Nile virus infection are mild and go unreported.</a:t>
            </a:r>
          </a:p>
        </p:txBody>
      </p:sp>
    </p:spTree>
    <p:extLst>
      <p:ext uri="{BB962C8B-B14F-4D97-AF65-F5344CB8AC3E}">
        <p14:creationId xmlns:p14="http://schemas.microsoft.com/office/powerpoint/2010/main" val="2201029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40653"/>
              </p:ext>
            </p:extLst>
          </p:nvPr>
        </p:nvGraphicFramePr>
        <p:xfrm>
          <a:off x="342900" y="1350110"/>
          <a:ext cx="3544215" cy="3302000"/>
        </p:xfrm>
        <a:graphic>
          <a:graphicData uri="http://schemas.openxmlformats.org/drawingml/2006/table">
            <a:tbl>
              <a:tblPr firstRow="1" bandRow="1">
                <a:tableStyleId>{5C22544A-7EE6-4342-B048-85BDC9FD1C3A}</a:tableStyleId>
              </a:tblPr>
              <a:tblGrid>
                <a:gridCol w="1870810"/>
                <a:gridCol w="1673405"/>
              </a:tblGrid>
              <a:tr h="370840">
                <a:tc gridSpan="2">
                  <a:txBody>
                    <a:bodyPr/>
                    <a:lstStyle/>
                    <a:p>
                      <a:pPr algn="ctr"/>
                      <a:r>
                        <a:rPr lang="en-US" sz="1800" dirty="0" smtClean="0"/>
                        <a:t>Zika</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Mosquitoes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Eliminate stagnant water sources.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Use insect repellent</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No disease treatment.</a:t>
                      </a:r>
                    </a:p>
                    <a:p>
                      <a:r>
                        <a:rPr lang="en-US" sz="1500" dirty="0" smtClean="0"/>
                        <a:t>Supportive care.</a:t>
                      </a:r>
                    </a:p>
                  </a:txBody>
                  <a:tcPr anchor="ctr"/>
                </a:tc>
              </a:tr>
            </a:tbl>
          </a:graphicData>
        </a:graphic>
      </p:graphicFrame>
      <p:sp>
        <p:nvSpPr>
          <p:cNvPr id="3" name="TextBox 2"/>
          <p:cNvSpPr txBox="1"/>
          <p:nvPr/>
        </p:nvSpPr>
        <p:spPr>
          <a:xfrm>
            <a:off x="3956605" y="1350110"/>
            <a:ext cx="2901395" cy="2031325"/>
          </a:xfrm>
          <a:prstGeom prst="rect">
            <a:avLst/>
          </a:prstGeom>
          <a:noFill/>
        </p:spPr>
        <p:txBody>
          <a:bodyPr wrap="square" rtlCol="0">
            <a:spAutoFit/>
          </a:bodyPr>
          <a:lstStyle/>
          <a:p>
            <a:r>
              <a:rPr lang="en-US" sz="1400" dirty="0"/>
              <a:t>In most cases, there are no symptoms. In a few cases, Zika can trigger paralysis (Guillain-Barré Syndrome). In pregnant women, it may cause subsequent birth defects.</a:t>
            </a:r>
          </a:p>
          <a:p>
            <a:r>
              <a:rPr lang="en-US" sz="1400" dirty="0"/>
              <a:t>When present, symptoms are mild and last less than a week. They include fever, rash, joint pain, and red eyes.</a:t>
            </a:r>
          </a:p>
        </p:txBody>
      </p:sp>
      <p:pic>
        <p:nvPicPr>
          <p:cNvPr id="5" name="Picture 4"/>
          <p:cNvPicPr>
            <a:picLocks noChangeAspect="1"/>
          </p:cNvPicPr>
          <p:nvPr/>
        </p:nvPicPr>
        <p:blipFill>
          <a:blip r:embed="rId2"/>
          <a:stretch>
            <a:fillRect/>
          </a:stretch>
        </p:blipFill>
        <p:spPr>
          <a:xfrm>
            <a:off x="4192525" y="3381435"/>
            <a:ext cx="2201480" cy="1648985"/>
          </a:xfrm>
          <a:prstGeom prst="rect">
            <a:avLst/>
          </a:prstGeom>
        </p:spPr>
      </p:pic>
    </p:spTree>
    <p:extLst>
      <p:ext uri="{BB962C8B-B14F-4D97-AF65-F5344CB8AC3E}">
        <p14:creationId xmlns:p14="http://schemas.microsoft.com/office/powerpoint/2010/main" val="3346229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05269614"/>
              </p:ext>
            </p:extLst>
          </p:nvPr>
        </p:nvGraphicFramePr>
        <p:xfrm>
          <a:off x="0" y="1380940"/>
          <a:ext cx="4803345" cy="3387854"/>
        </p:xfrm>
        <a:graphic>
          <a:graphicData uri="http://schemas.openxmlformats.org/drawingml/2006/table">
            <a:tbl>
              <a:tblPr firstRow="1" bandRow="1">
                <a:tableStyleId>{5C22544A-7EE6-4342-B048-85BDC9FD1C3A}</a:tableStyleId>
              </a:tblPr>
              <a:tblGrid>
                <a:gridCol w="1931824"/>
                <a:gridCol w="2871521"/>
              </a:tblGrid>
              <a:tr h="364786">
                <a:tc gridSpan="2">
                  <a:txBody>
                    <a:bodyPr/>
                    <a:lstStyle/>
                    <a:p>
                      <a:pPr algn="ctr"/>
                      <a:r>
                        <a:rPr lang="en-US" sz="1800" dirty="0" smtClean="0"/>
                        <a:t>Botulism</a:t>
                      </a:r>
                      <a:endParaRPr lang="en-US" sz="1800" dirty="0"/>
                    </a:p>
                  </a:txBody>
                  <a:tcPr anchor="ctr"/>
                </a:tc>
                <a:tc hMerge="1">
                  <a:txBody>
                    <a:bodyPr/>
                    <a:lstStyle/>
                    <a:p>
                      <a:endParaRPr lang="en-US" dirty="0"/>
                    </a:p>
                  </a:txBody>
                  <a:tcPr/>
                </a:tc>
              </a:tr>
              <a:tr h="357361">
                <a:tc>
                  <a:txBody>
                    <a:bodyPr/>
                    <a:lstStyle/>
                    <a:p>
                      <a:r>
                        <a:rPr lang="en-US" sz="1200" dirty="0" smtClean="0"/>
                        <a:t>Type or Form</a:t>
                      </a:r>
                      <a:endParaRPr lang="en-US" sz="1200" dirty="0"/>
                    </a:p>
                  </a:txBody>
                  <a:tcPr anchor="ctr"/>
                </a:tc>
                <a:tc>
                  <a:txBody>
                    <a:bodyPr/>
                    <a:lstStyle/>
                    <a:p>
                      <a:r>
                        <a:rPr lang="en-US" sz="1200" dirty="0" smtClean="0"/>
                        <a:t>Bacteria toxin</a:t>
                      </a:r>
                      <a:endParaRPr lang="en-US" sz="1200" dirty="0"/>
                    </a:p>
                  </a:txBody>
                  <a:tcPr anchor="ctr"/>
                </a:tc>
              </a:tr>
              <a:tr h="1567453">
                <a:tc>
                  <a:txBody>
                    <a:bodyPr/>
                    <a:lstStyle/>
                    <a:p>
                      <a:r>
                        <a:rPr lang="en-US" sz="1200" dirty="0" smtClean="0"/>
                        <a:t>Method of Transmission </a:t>
                      </a:r>
                    </a:p>
                    <a:p>
                      <a:r>
                        <a:rPr lang="en-US" sz="1200" dirty="0" smtClean="0"/>
                        <a:t>or Vectors</a:t>
                      </a:r>
                      <a:endParaRPr lang="en-US" sz="1200" dirty="0"/>
                    </a:p>
                  </a:txBody>
                  <a:tcPr anchor="ctr"/>
                </a:tc>
                <a:tc>
                  <a:txBody>
                    <a:bodyPr/>
                    <a:lstStyle/>
                    <a:p>
                      <a:r>
                        <a:rPr lang="en-US" sz="1200" dirty="0" smtClean="0"/>
                        <a:t>Food borne botulism:</a:t>
                      </a:r>
                      <a:r>
                        <a:rPr lang="en-US" sz="1200" baseline="0" dirty="0" smtClean="0"/>
                        <a:t> </a:t>
                      </a:r>
                      <a:r>
                        <a:rPr lang="en-US" sz="1200" dirty="0" smtClean="0"/>
                        <a:t>Humans come into contact with </a:t>
                      </a:r>
                      <a:r>
                        <a:rPr lang="en-US" sz="1200" b="0" dirty="0" smtClean="0"/>
                        <a:t>botulism by eating improperly canned or preserved foods that contain the botulinum toxin. </a:t>
                      </a:r>
                    </a:p>
                    <a:p>
                      <a:r>
                        <a:rPr lang="en-US" sz="1200" b="0" dirty="0" smtClean="0"/>
                        <a:t>Wound botulism : Humans come into contact with botulism </a:t>
                      </a:r>
                      <a:r>
                        <a:rPr lang="en-US" sz="1200" dirty="0" smtClean="0"/>
                        <a:t>when a wound is infected with bacteria.</a:t>
                      </a:r>
                    </a:p>
                    <a:p>
                      <a:r>
                        <a:rPr lang="en-US" sz="1200" dirty="0" smtClean="0"/>
                        <a:t>No animal vectors.</a:t>
                      </a:r>
                      <a:endParaRPr lang="en-US" sz="1200" dirty="0"/>
                    </a:p>
                  </a:txBody>
                  <a:tcPr anchor="ctr"/>
                </a:tc>
              </a:tr>
              <a:tr h="455983">
                <a:tc>
                  <a:txBody>
                    <a:bodyPr/>
                    <a:lstStyle/>
                    <a:p>
                      <a:r>
                        <a:rPr lang="en-US" sz="1200" dirty="0" smtClean="0"/>
                        <a:t>Methods of Prevention</a:t>
                      </a:r>
                      <a:endParaRPr lang="en-US" sz="12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smtClean="0"/>
                        <a:t>Safe food handling.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smtClean="0"/>
                        <a:t>Proper wound care.</a:t>
                      </a:r>
                    </a:p>
                  </a:txBody>
                  <a:tcPr anchor="ctr"/>
                </a:tc>
              </a:tr>
              <a:tr h="611735">
                <a:tc>
                  <a:txBody>
                    <a:bodyPr/>
                    <a:lstStyle/>
                    <a:p>
                      <a:r>
                        <a:rPr lang="en-US" sz="1200" dirty="0" smtClean="0"/>
                        <a:t>Available Treatments</a:t>
                      </a:r>
                      <a:endParaRPr lang="en-US" sz="1200" dirty="0"/>
                    </a:p>
                  </a:txBody>
                  <a:tcPr anchor="ctr"/>
                </a:tc>
                <a:tc>
                  <a:txBody>
                    <a:bodyPr/>
                    <a:lstStyle/>
                    <a:p>
                      <a:r>
                        <a:rPr lang="en-US" sz="1200" dirty="0" smtClean="0"/>
                        <a:t>Antitoxin</a:t>
                      </a:r>
                    </a:p>
                    <a:p>
                      <a:r>
                        <a:rPr lang="en-US" sz="1200" dirty="0" smtClean="0"/>
                        <a:t>Supportive care</a:t>
                      </a:r>
                    </a:p>
                    <a:p>
                      <a:r>
                        <a:rPr lang="en-US" sz="1200" dirty="0" smtClean="0"/>
                        <a:t>Antibiotics</a:t>
                      </a:r>
                      <a:endParaRPr lang="en-US" sz="1200" dirty="0"/>
                    </a:p>
                  </a:txBody>
                  <a:tcPr anchor="ctr"/>
                </a:tc>
              </a:tr>
            </a:tbl>
          </a:graphicData>
        </a:graphic>
      </p:graphicFrame>
      <p:grpSp>
        <p:nvGrpSpPr>
          <p:cNvPr id="7" name="Group 6"/>
          <p:cNvGrpSpPr/>
          <p:nvPr/>
        </p:nvGrpSpPr>
        <p:grpSpPr>
          <a:xfrm>
            <a:off x="4821933" y="1808225"/>
            <a:ext cx="2036067" cy="2960569"/>
            <a:chOff x="4821933" y="1655517"/>
            <a:chExt cx="2036067" cy="296056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933" y="1655517"/>
              <a:ext cx="2036067" cy="15270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6680"/>
            <a:stretch/>
          </p:blipFill>
          <p:spPr>
            <a:xfrm>
              <a:off x="4821933" y="3182567"/>
              <a:ext cx="2036067" cy="1433519"/>
            </a:xfrm>
            <a:prstGeom prst="rect">
              <a:avLst/>
            </a:prstGeom>
          </p:spPr>
        </p:pic>
      </p:grpSp>
    </p:spTree>
    <p:extLst>
      <p:ext uri="{BB962C8B-B14F-4D97-AF65-F5344CB8AC3E}">
        <p14:creationId xmlns:p14="http://schemas.microsoft.com/office/powerpoint/2010/main" val="292450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7031196"/>
              </p:ext>
            </p:extLst>
          </p:nvPr>
        </p:nvGraphicFramePr>
        <p:xfrm>
          <a:off x="342900" y="1350110"/>
          <a:ext cx="3544215" cy="2616200"/>
        </p:xfrm>
        <a:graphic>
          <a:graphicData uri="http://schemas.openxmlformats.org/drawingml/2006/table">
            <a:tbl>
              <a:tblPr firstRow="1" bandRow="1">
                <a:tableStyleId>{5C22544A-7EE6-4342-B048-85BDC9FD1C3A}</a:tableStyleId>
              </a:tblPr>
              <a:tblGrid>
                <a:gridCol w="1870810"/>
                <a:gridCol w="1673405"/>
              </a:tblGrid>
              <a:tr h="370840">
                <a:tc gridSpan="2">
                  <a:txBody>
                    <a:bodyPr/>
                    <a:lstStyle/>
                    <a:p>
                      <a:pPr algn="ctr"/>
                      <a:r>
                        <a:rPr lang="en-US" sz="1800" dirty="0" smtClean="0"/>
                        <a:t>Influenza</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Person-to-person</a:t>
                      </a:r>
                    </a:p>
                    <a:p>
                      <a:r>
                        <a:rPr lang="en-US" sz="1500" dirty="0" smtClean="0"/>
                        <a:t>Aerosol</a:t>
                      </a:r>
                      <a:r>
                        <a:rPr lang="en-US" sz="1500" baseline="0" dirty="0" smtClean="0"/>
                        <a:t>/droplet.</a:t>
                      </a:r>
                    </a:p>
                    <a:p>
                      <a:r>
                        <a:rPr lang="en-US" sz="1500" baseline="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Hand </a:t>
                      </a:r>
                      <a:r>
                        <a:rPr lang="en-US" sz="1500" baseline="0" dirty="0" smtClean="0"/>
                        <a:t>washing.</a:t>
                      </a:r>
                      <a:endParaRPr lang="en-US" sz="15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Social </a:t>
                      </a:r>
                      <a:r>
                        <a:rPr lang="en-US" sz="1500" baseline="0" dirty="0" smtClean="0"/>
                        <a:t>distancing.</a:t>
                      </a:r>
                      <a:endParaRPr lang="en-US" sz="1500" baseline="0" dirty="0" smtClean="0"/>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Supportive </a:t>
                      </a:r>
                      <a:r>
                        <a:rPr lang="en-US" sz="1500" dirty="0" smtClean="0"/>
                        <a:t>care.</a:t>
                      </a:r>
                      <a:endParaRPr lang="en-US" sz="1500" dirty="0" smtClean="0"/>
                    </a:p>
                    <a:p>
                      <a:r>
                        <a:rPr lang="en-US" sz="1500" dirty="0" smtClean="0"/>
                        <a:t>Antiviral </a:t>
                      </a:r>
                      <a:r>
                        <a:rPr lang="en-US" sz="1500" dirty="0" smtClean="0"/>
                        <a:t>therapies.</a:t>
                      </a:r>
                      <a:endParaRPr lang="en-US" sz="1500" dirty="0"/>
                    </a:p>
                  </a:txBody>
                  <a:tcPr anchor="ctr"/>
                </a:tc>
              </a:tr>
            </a:tbl>
          </a:graphicData>
        </a:graphic>
      </p:graphicFrame>
      <p:sp>
        <p:nvSpPr>
          <p:cNvPr id="3" name="TextBox 2"/>
          <p:cNvSpPr txBox="1"/>
          <p:nvPr/>
        </p:nvSpPr>
        <p:spPr>
          <a:xfrm>
            <a:off x="342900" y="4098800"/>
            <a:ext cx="6292905" cy="954107"/>
          </a:xfrm>
          <a:prstGeom prst="rect">
            <a:avLst/>
          </a:prstGeom>
          <a:noFill/>
        </p:spPr>
        <p:txBody>
          <a:bodyPr wrap="square" rtlCol="0">
            <a:spAutoFit/>
          </a:bodyPr>
          <a:lstStyle/>
          <a:p>
            <a:r>
              <a:rPr lang="en-US" sz="1400" dirty="0" smtClean="0"/>
              <a:t>Every year in the United States, on average:</a:t>
            </a:r>
          </a:p>
          <a:p>
            <a:pPr marL="285750" indent="-285750">
              <a:buFont typeface="Arial" panose="020B0604020202020204" pitchFamily="34" charset="0"/>
              <a:buChar char="•"/>
            </a:pPr>
            <a:r>
              <a:rPr lang="en-US" sz="1400" dirty="0" smtClean="0"/>
              <a:t>5% to 20% of the population gets the flu.</a:t>
            </a:r>
          </a:p>
          <a:p>
            <a:pPr marL="285750" indent="-285750">
              <a:buFont typeface="Arial" panose="020B0604020202020204" pitchFamily="34" charset="0"/>
              <a:buChar char="•"/>
            </a:pPr>
            <a:r>
              <a:rPr lang="en-US" sz="1400" dirty="0" smtClean="0"/>
              <a:t>More than 200,000 people are hospitalized from flu-related complications.</a:t>
            </a:r>
          </a:p>
          <a:p>
            <a:pPr marL="285750" indent="-285750">
              <a:buFont typeface="Arial" panose="020B0604020202020204" pitchFamily="34" charset="0"/>
              <a:buChar char="•"/>
            </a:pPr>
            <a:r>
              <a:rPr lang="en-US" sz="1400" dirty="0" smtClean="0"/>
              <a:t>About 36,000 people die from flu-related causes.</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7115" y="1350110"/>
            <a:ext cx="2970181" cy="1977084"/>
          </a:xfrm>
          <a:prstGeom prst="rect">
            <a:avLst/>
          </a:prstGeom>
        </p:spPr>
      </p:pic>
    </p:spTree>
    <p:extLst>
      <p:ext uri="{BB962C8B-B14F-4D97-AF65-F5344CB8AC3E}">
        <p14:creationId xmlns:p14="http://schemas.microsoft.com/office/powerpoint/2010/main" val="1402530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7364388"/>
              </p:ext>
            </p:extLst>
          </p:nvPr>
        </p:nvGraphicFramePr>
        <p:xfrm>
          <a:off x="341207" y="1451754"/>
          <a:ext cx="3544215" cy="2438400"/>
        </p:xfrm>
        <a:graphic>
          <a:graphicData uri="http://schemas.openxmlformats.org/drawingml/2006/table">
            <a:tbl>
              <a:tblPr firstRow="1" bandRow="1">
                <a:tableStyleId>{5C22544A-7EE6-4342-B048-85BDC9FD1C3A}</a:tableStyleId>
              </a:tblPr>
              <a:tblGrid>
                <a:gridCol w="1870810"/>
                <a:gridCol w="1673405"/>
              </a:tblGrid>
              <a:tr h="370840">
                <a:tc gridSpan="2">
                  <a:txBody>
                    <a:bodyPr/>
                    <a:lstStyle/>
                    <a:p>
                      <a:pPr algn="ctr"/>
                      <a:r>
                        <a:rPr lang="en-US" sz="1800" dirty="0" smtClean="0"/>
                        <a:t>Corona Virus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Person-to-person.</a:t>
                      </a:r>
                      <a:endParaRPr lang="en-US" sz="1500" dirty="0" smtClean="0"/>
                    </a:p>
                    <a:p>
                      <a:r>
                        <a:rPr lang="en-US" sz="1500" dirty="0" smtClean="0"/>
                        <a:t>Aerosol</a:t>
                      </a:r>
                      <a:r>
                        <a:rPr lang="en-US" sz="1500" baseline="0" dirty="0" smtClean="0"/>
                        <a:t>/droplet.</a:t>
                      </a:r>
                    </a:p>
                    <a:p>
                      <a:r>
                        <a:rPr lang="en-US" sz="1500" baseline="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Hand </a:t>
                      </a:r>
                      <a:r>
                        <a:rPr lang="en-US" sz="1500" baseline="0" dirty="0" smtClean="0"/>
                        <a:t>washing.</a:t>
                      </a:r>
                      <a:endParaRPr lang="en-US" sz="15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Social </a:t>
                      </a:r>
                      <a:r>
                        <a:rPr lang="en-US" sz="1500" baseline="0" dirty="0" smtClean="0"/>
                        <a:t>distancing.</a:t>
                      </a:r>
                      <a:endParaRPr lang="en-US" sz="1500" baseline="0" dirty="0" smtClean="0"/>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Supportive </a:t>
                      </a:r>
                      <a:r>
                        <a:rPr lang="en-US" sz="1500" dirty="0" smtClean="0"/>
                        <a:t>care.</a:t>
                      </a:r>
                      <a:endParaRPr lang="en-US" sz="1500" dirty="0" smtClean="0"/>
                    </a:p>
                  </a:txBody>
                  <a:tcPr anchor="ctr"/>
                </a:tc>
              </a:tr>
            </a:tbl>
          </a:graphicData>
        </a:graphic>
      </p:graphicFrame>
      <p:sp>
        <p:nvSpPr>
          <p:cNvPr id="3" name="TextBox 2"/>
          <p:cNvSpPr txBox="1"/>
          <p:nvPr/>
        </p:nvSpPr>
        <p:spPr>
          <a:xfrm>
            <a:off x="222196" y="4098800"/>
            <a:ext cx="6573494" cy="830997"/>
          </a:xfrm>
          <a:prstGeom prst="rect">
            <a:avLst/>
          </a:prstGeom>
          <a:noFill/>
        </p:spPr>
        <p:txBody>
          <a:bodyPr wrap="square" rtlCol="0">
            <a:spAutoFit/>
          </a:bodyPr>
          <a:lstStyle/>
          <a:p>
            <a:r>
              <a:rPr lang="en-US" sz="1200" dirty="0"/>
              <a:t>The </a:t>
            </a:r>
            <a:r>
              <a:rPr lang="en-US" sz="1200" dirty="0" smtClean="0"/>
              <a:t>coronavirus (</a:t>
            </a:r>
            <a:r>
              <a:rPr lang="en-US" sz="1200" dirty="0"/>
              <a:t>COVID‑19), </a:t>
            </a:r>
            <a:r>
              <a:rPr lang="en-US" sz="1200" dirty="0" smtClean="0"/>
              <a:t>causes severe </a:t>
            </a:r>
            <a:r>
              <a:rPr lang="en-US" sz="1200" dirty="0"/>
              <a:t>acute </a:t>
            </a:r>
            <a:r>
              <a:rPr lang="en-US" sz="1200" dirty="0" smtClean="0"/>
              <a:t>respiratory problems. </a:t>
            </a:r>
            <a:r>
              <a:rPr lang="en-US" sz="1200" dirty="0"/>
              <a:t>The World Health Organization declared the outbreak </a:t>
            </a:r>
            <a:r>
              <a:rPr lang="en-US" sz="1200" dirty="0" smtClean="0"/>
              <a:t>a </a:t>
            </a:r>
            <a:r>
              <a:rPr lang="en-US" sz="1200" dirty="0"/>
              <a:t>pandemic on </a:t>
            </a:r>
            <a:r>
              <a:rPr lang="en-US" sz="1200" dirty="0" smtClean="0"/>
              <a:t>March 11, 2020. </a:t>
            </a:r>
            <a:r>
              <a:rPr lang="en-US" sz="1200" dirty="0"/>
              <a:t>As of </a:t>
            </a:r>
            <a:r>
              <a:rPr lang="en-US" sz="1200" dirty="0" smtClean="0"/>
              <a:t>May 19, </a:t>
            </a:r>
            <a:r>
              <a:rPr lang="en-US" sz="1200" dirty="0"/>
              <a:t>2020, more than 4.86 million cases of COVID-19 have been reported in more than 188 countries and territories, resulting in more than 321,000 deaths. More than 1.66 million people have recovered from the virus</a:t>
            </a:r>
            <a:r>
              <a:rPr lang="en-US" sz="1200" dirty="0" smtClean="0"/>
              <a:t>.</a:t>
            </a:r>
            <a:endParaRPr lang="en-US" sz="1200" dirty="0"/>
          </a:p>
        </p:txBody>
      </p:sp>
      <p:pic>
        <p:nvPicPr>
          <p:cNvPr id="4" name="Picture 3"/>
          <p:cNvPicPr>
            <a:picLocks noChangeAspect="1"/>
          </p:cNvPicPr>
          <p:nvPr/>
        </p:nvPicPr>
        <p:blipFill>
          <a:blip r:embed="rId2"/>
          <a:stretch>
            <a:fillRect/>
          </a:stretch>
        </p:blipFill>
        <p:spPr>
          <a:xfrm>
            <a:off x="3928665" y="1253350"/>
            <a:ext cx="2867025" cy="2895600"/>
          </a:xfrm>
          <a:prstGeom prst="rect">
            <a:avLst/>
          </a:prstGeom>
        </p:spPr>
      </p:pic>
    </p:spTree>
    <p:extLst>
      <p:ext uri="{BB962C8B-B14F-4D97-AF65-F5344CB8AC3E}">
        <p14:creationId xmlns:p14="http://schemas.microsoft.com/office/powerpoint/2010/main" val="168343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3131290"/>
              </p:ext>
            </p:extLst>
          </p:nvPr>
        </p:nvGraphicFramePr>
        <p:xfrm>
          <a:off x="342900" y="1350110"/>
          <a:ext cx="3849625" cy="2438400"/>
        </p:xfrm>
        <a:graphic>
          <a:graphicData uri="http://schemas.openxmlformats.org/drawingml/2006/table">
            <a:tbl>
              <a:tblPr firstRow="1" bandRow="1">
                <a:tableStyleId>{5C22544A-7EE6-4342-B048-85BDC9FD1C3A}</a:tableStyleId>
              </a:tblPr>
              <a:tblGrid>
                <a:gridCol w="1870810"/>
                <a:gridCol w="1978815"/>
              </a:tblGrid>
              <a:tr h="370840">
                <a:tc gridSpan="2">
                  <a:txBody>
                    <a:bodyPr/>
                    <a:lstStyle/>
                    <a:p>
                      <a:pPr algn="ctr"/>
                      <a:r>
                        <a:rPr lang="en-US" sz="1800" dirty="0" smtClean="0"/>
                        <a:t>Syphilis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Sexually transmitted disease (STD).</a:t>
                      </a:r>
                    </a:p>
                    <a:p>
                      <a:r>
                        <a:rPr lang="en-US" sz="150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Abstinence.</a:t>
                      </a:r>
                      <a:endParaRPr lang="en-US" sz="15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Safe sex </a:t>
                      </a:r>
                      <a:r>
                        <a:rPr lang="en-US" sz="1500" baseline="0" dirty="0" smtClean="0"/>
                        <a:t>practices.</a:t>
                      </a:r>
                      <a:endParaRPr lang="en-US" sz="1500" baseline="0" dirty="0" smtClean="0"/>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Antibiotics.</a:t>
                      </a:r>
                      <a:endParaRPr lang="en-US" sz="15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022" y="3105116"/>
            <a:ext cx="2042023" cy="18378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022" y="1315405"/>
            <a:ext cx="2035746" cy="1789711"/>
          </a:xfrm>
          <a:prstGeom prst="rect">
            <a:avLst/>
          </a:prstGeom>
        </p:spPr>
      </p:pic>
    </p:spTree>
    <p:extLst>
      <p:ext uri="{BB962C8B-B14F-4D97-AF65-F5344CB8AC3E}">
        <p14:creationId xmlns:p14="http://schemas.microsoft.com/office/powerpoint/2010/main" val="3777145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2359506"/>
              </p:ext>
            </p:extLst>
          </p:nvPr>
        </p:nvGraphicFramePr>
        <p:xfrm>
          <a:off x="342899" y="1350110"/>
          <a:ext cx="4002331" cy="3530600"/>
        </p:xfrm>
        <a:graphic>
          <a:graphicData uri="http://schemas.openxmlformats.org/drawingml/2006/table">
            <a:tbl>
              <a:tblPr firstRow="1" bandRow="1">
                <a:tableStyleId>{5C22544A-7EE6-4342-B048-85BDC9FD1C3A}</a:tableStyleId>
              </a:tblPr>
              <a:tblGrid>
                <a:gridCol w="2025362"/>
                <a:gridCol w="1976969"/>
              </a:tblGrid>
              <a:tr h="370840">
                <a:tc gridSpan="2">
                  <a:txBody>
                    <a:bodyPr/>
                    <a:lstStyle/>
                    <a:p>
                      <a:pPr algn="ctr"/>
                      <a:r>
                        <a:rPr lang="en-US" sz="1800" dirty="0" smtClean="0"/>
                        <a:t>Hepatitis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Viruses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Blood borne pathogen.</a:t>
                      </a:r>
                    </a:p>
                    <a:p>
                      <a:r>
                        <a:rPr lang="en-US" sz="1500" dirty="0" smtClean="0"/>
                        <a:t>Foodborne illness.</a:t>
                      </a:r>
                    </a:p>
                    <a:p>
                      <a:r>
                        <a:rPr lang="en-US" sz="1500" dirty="0" smtClean="0"/>
                        <a:t>No animal vectors.</a:t>
                      </a:r>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Blood and body fluid precautions.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Proper food handling/hygiene.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Vaccination.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No animal vectors.</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Antiviral therapies.</a:t>
                      </a:r>
                    </a:p>
                    <a:p>
                      <a:r>
                        <a:rPr lang="en-US" sz="1500" dirty="0" smtClean="0"/>
                        <a:t>Supportive care.</a:t>
                      </a:r>
                      <a:endParaRPr lang="en-US" sz="15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596" y="1808225"/>
            <a:ext cx="2186547" cy="1485788"/>
          </a:xfrm>
          <a:prstGeom prst="rect">
            <a:avLst/>
          </a:prstGeom>
        </p:spPr>
      </p:pic>
      <p:sp>
        <p:nvSpPr>
          <p:cNvPr id="4" name="TextBox 3"/>
          <p:cNvSpPr txBox="1"/>
          <p:nvPr/>
        </p:nvSpPr>
        <p:spPr>
          <a:xfrm>
            <a:off x="4345230" y="3335275"/>
            <a:ext cx="2443279" cy="1077218"/>
          </a:xfrm>
          <a:prstGeom prst="rect">
            <a:avLst/>
          </a:prstGeom>
          <a:noFill/>
        </p:spPr>
        <p:txBody>
          <a:bodyPr wrap="square" rtlCol="0">
            <a:spAutoFit/>
          </a:bodyPr>
          <a:lstStyle/>
          <a:p>
            <a:r>
              <a:rPr lang="en-US" sz="1600" i="1" dirty="0"/>
              <a:t>Hepatitis</a:t>
            </a:r>
            <a:r>
              <a:rPr lang="en-US" sz="1600" dirty="0"/>
              <a:t> refers to an inflammatory condition of the liver. It's commonly caused by a viral infection,</a:t>
            </a:r>
          </a:p>
        </p:txBody>
      </p:sp>
    </p:spTree>
    <p:extLst>
      <p:ext uri="{BB962C8B-B14F-4D97-AF65-F5344CB8AC3E}">
        <p14:creationId xmlns:p14="http://schemas.microsoft.com/office/powerpoint/2010/main" val="3417289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92080281"/>
              </p:ext>
            </p:extLst>
          </p:nvPr>
        </p:nvGraphicFramePr>
        <p:xfrm>
          <a:off x="342900" y="1350110"/>
          <a:ext cx="3696920" cy="3362960"/>
        </p:xfrm>
        <a:graphic>
          <a:graphicData uri="http://schemas.openxmlformats.org/drawingml/2006/table">
            <a:tbl>
              <a:tblPr firstRow="1" bandRow="1">
                <a:tableStyleId>{5C22544A-7EE6-4342-B048-85BDC9FD1C3A}</a:tableStyleId>
              </a:tblPr>
              <a:tblGrid>
                <a:gridCol w="1870810"/>
                <a:gridCol w="1826110"/>
              </a:tblGrid>
              <a:tr h="370840">
                <a:tc gridSpan="2">
                  <a:txBody>
                    <a:bodyPr/>
                    <a:lstStyle/>
                    <a:p>
                      <a:pPr algn="ctr"/>
                      <a:r>
                        <a:rPr lang="en-US" sz="1800" dirty="0" smtClean="0"/>
                        <a:t>Emphysema</a:t>
                      </a:r>
                      <a:endParaRPr lang="en-US" sz="1800" dirty="0"/>
                    </a:p>
                  </a:txBody>
                  <a:tcPr anchor="ctr"/>
                </a:tc>
                <a:tc hMerge="1">
                  <a:txBody>
                    <a:bodyPr/>
                    <a:lstStyle/>
                    <a:p>
                      <a:endParaRPr lang="en-US" dirty="0"/>
                    </a:p>
                  </a:txBody>
                  <a:tcPr/>
                </a:tc>
              </a:tr>
              <a:tr h="370840">
                <a:tc>
                  <a:txBody>
                    <a:bodyPr/>
                    <a:lstStyle/>
                    <a:p>
                      <a:r>
                        <a:rPr lang="en-US" sz="1400" dirty="0" smtClean="0"/>
                        <a:t>Type or Form</a:t>
                      </a:r>
                      <a:endParaRPr lang="en-US" sz="1400" dirty="0"/>
                    </a:p>
                  </a:txBody>
                  <a:tcPr anchor="ctr"/>
                </a:tc>
                <a:tc>
                  <a:txBody>
                    <a:bodyPr/>
                    <a:lstStyle/>
                    <a:p>
                      <a:r>
                        <a:rPr lang="en-US" sz="1400" dirty="0" smtClean="0"/>
                        <a:t>Environmental</a:t>
                      </a:r>
                      <a:endParaRPr lang="en-US" sz="1400" dirty="0"/>
                    </a:p>
                  </a:txBody>
                  <a:tcPr anchor="ctr"/>
                </a:tc>
              </a:tr>
              <a:tr h="370840">
                <a:tc>
                  <a:txBody>
                    <a:bodyPr/>
                    <a:lstStyle/>
                    <a:p>
                      <a:r>
                        <a:rPr lang="en-US" sz="1400" dirty="0" smtClean="0"/>
                        <a:t>Method of Transmission </a:t>
                      </a:r>
                    </a:p>
                    <a:p>
                      <a:r>
                        <a:rPr lang="en-US" sz="1400" dirty="0" smtClean="0"/>
                        <a:t>or Vectors</a:t>
                      </a:r>
                      <a:endParaRPr lang="en-US" sz="1400" dirty="0"/>
                    </a:p>
                  </a:txBody>
                  <a:tcPr anchor="ctr"/>
                </a:tc>
                <a:tc>
                  <a:txBody>
                    <a:bodyPr/>
                    <a:lstStyle/>
                    <a:p>
                      <a:r>
                        <a:rPr lang="en-US" sz="1400" dirty="0" smtClean="0"/>
                        <a:t>Chronic exposure to toxic</a:t>
                      </a:r>
                      <a:r>
                        <a:rPr lang="en-US" sz="1400" baseline="0" dirty="0" smtClean="0"/>
                        <a:t> chemicals such as long-term smoking.</a:t>
                      </a:r>
                    </a:p>
                    <a:p>
                      <a:r>
                        <a:rPr lang="en-US" sz="1400" baseline="0" dirty="0" smtClean="0"/>
                        <a:t>No animal vectors.</a:t>
                      </a:r>
                      <a:endParaRPr lang="en-US" sz="1400" dirty="0"/>
                    </a:p>
                  </a:txBody>
                  <a:tcPr anchor="ctr"/>
                </a:tc>
              </a:tr>
              <a:tr h="370840">
                <a:tc>
                  <a:txBody>
                    <a:bodyPr/>
                    <a:lstStyle/>
                    <a:p>
                      <a:r>
                        <a:rPr lang="en-US" sz="1400" dirty="0" smtClean="0"/>
                        <a:t>Methods of Prevention</a:t>
                      </a:r>
                      <a:endParaRPr lang="en-US" sz="14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aseline="0" dirty="0" smtClean="0"/>
                        <a:t>Don’t </a:t>
                      </a:r>
                      <a:r>
                        <a:rPr lang="en-US" sz="1400" baseline="0" dirty="0" smtClean="0"/>
                        <a:t>smoke.</a:t>
                      </a:r>
                      <a:endParaRPr lang="en-US" sz="14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aseline="0" dirty="0" smtClean="0"/>
                        <a:t>Avoid second-hand smoke.</a:t>
                      </a:r>
                    </a:p>
                  </a:txBody>
                  <a:tcPr anchor="ctr"/>
                </a:tc>
              </a:tr>
              <a:tr h="370840">
                <a:tc>
                  <a:txBody>
                    <a:bodyPr/>
                    <a:lstStyle/>
                    <a:p>
                      <a:r>
                        <a:rPr lang="en-US" sz="1400" dirty="0" smtClean="0"/>
                        <a:t>Available Treatments</a:t>
                      </a:r>
                      <a:endParaRPr lang="en-US" sz="1400" dirty="0"/>
                    </a:p>
                  </a:txBody>
                  <a:tcPr anchor="ctr"/>
                </a:tc>
                <a:tc>
                  <a:txBody>
                    <a:bodyPr/>
                    <a:lstStyle/>
                    <a:p>
                      <a:r>
                        <a:rPr lang="en-US" sz="1400" dirty="0" smtClean="0"/>
                        <a:t>No cure.</a:t>
                      </a:r>
                    </a:p>
                    <a:p>
                      <a:r>
                        <a:rPr lang="en-US" sz="1400" dirty="0" smtClean="0"/>
                        <a:t>Supportive/comfort care until death.</a:t>
                      </a:r>
                    </a:p>
                    <a:p>
                      <a:r>
                        <a:rPr lang="en-US" sz="1400" dirty="0" smtClean="0"/>
                        <a:t>Lung</a:t>
                      </a:r>
                      <a:r>
                        <a:rPr lang="en-US" sz="1400" baseline="0" dirty="0" smtClean="0"/>
                        <a:t> transplants.</a:t>
                      </a:r>
                      <a:endParaRPr lang="en-US" sz="1400" dirty="0"/>
                    </a:p>
                  </a:txBody>
                  <a:tcPr anchor="ct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526" y="3401893"/>
            <a:ext cx="2570540" cy="1421458"/>
          </a:xfrm>
          <a:prstGeom prst="rect">
            <a:avLst/>
          </a:prstGeom>
        </p:spPr>
      </p:pic>
      <p:pic>
        <p:nvPicPr>
          <p:cNvPr id="3" name="Picture 2"/>
          <p:cNvPicPr>
            <a:picLocks noChangeAspect="1"/>
          </p:cNvPicPr>
          <p:nvPr/>
        </p:nvPicPr>
        <p:blipFill>
          <a:blip r:embed="rId3"/>
          <a:stretch>
            <a:fillRect/>
          </a:stretch>
        </p:blipFill>
        <p:spPr>
          <a:xfrm>
            <a:off x="4192526" y="1334968"/>
            <a:ext cx="2562225" cy="2066925"/>
          </a:xfrm>
          <a:prstGeom prst="rect">
            <a:avLst/>
          </a:prstGeom>
        </p:spPr>
      </p:pic>
    </p:spTree>
    <p:extLst>
      <p:ext uri="{BB962C8B-B14F-4D97-AF65-F5344CB8AC3E}">
        <p14:creationId xmlns:p14="http://schemas.microsoft.com/office/powerpoint/2010/main" val="111754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24" y="281175"/>
            <a:ext cx="5376674" cy="763526"/>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20186"/>
            <a:ext cx="6184553" cy="3359507"/>
          </a:xfrm>
        </p:spPr>
        <p:txBody>
          <a:bodyPr>
            <a:normAutofit/>
          </a:bodyPr>
          <a:lstStyle/>
          <a:p>
            <a:pPr marL="457200" indent="-457200">
              <a:spcBef>
                <a:spcPts val="0"/>
              </a:spcBef>
              <a:buFont typeface="+mj-lt"/>
              <a:buAutoNum type="arabicPeriod" startAt="3"/>
            </a:pPr>
            <a:r>
              <a:rPr lang="en-US" sz="1600" dirty="0" smtClean="0"/>
              <a:t>Discuss the importance of safe drinking water in terms of the spread of disease. Then, demonstrate two ways for making water safe to drink that can be used while at camp. In your demonstration, explain how dishes and utensils should be washed, dried, and kept sanitary at home and in camp.</a:t>
            </a:r>
          </a:p>
          <a:p>
            <a:pPr marL="457200" indent="-457200">
              <a:spcBef>
                <a:spcPts val="0"/>
              </a:spcBef>
              <a:buFont typeface="+mj-lt"/>
              <a:buAutoNum type="arabicPeriod" startAt="3"/>
            </a:pPr>
            <a:r>
              <a:rPr lang="en-US" sz="1600" dirty="0" smtClean="0"/>
              <a:t>Explain </a:t>
            </a:r>
            <a:r>
              <a:rPr lang="en-US" sz="1600" dirty="0"/>
              <a:t>what a vector is and how insects and rodents can be controlled in your home, in your community, and at camp. Tell why this is important. In your discussion, explain which vectors can be easily controlled by individuals and which ones require long-term, collective action</a:t>
            </a:r>
            <a:r>
              <a:rPr lang="en-US" sz="1600" dirty="0" smtClean="0"/>
              <a:t>.</a:t>
            </a:r>
            <a:endParaRPr lang="en-US" sz="1600" dirty="0"/>
          </a:p>
        </p:txBody>
      </p:sp>
      <p:sp>
        <p:nvSpPr>
          <p:cNvPr id="4" name="TextBox 3"/>
          <p:cNvSpPr txBox="1"/>
          <p:nvPr/>
        </p:nvSpPr>
        <p:spPr>
          <a:xfrm>
            <a:off x="374900" y="12216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96839"/>
            <a:ext cx="763525" cy="779432"/>
          </a:xfrm>
          <a:prstGeom prst="rect">
            <a:avLst/>
          </a:prstGeom>
        </p:spPr>
      </p:pic>
    </p:spTree>
    <p:extLst>
      <p:ext uri="{BB962C8B-B14F-4D97-AF65-F5344CB8AC3E}">
        <p14:creationId xmlns:p14="http://schemas.microsoft.com/office/powerpoint/2010/main" val="4022684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8945155"/>
              </p:ext>
            </p:extLst>
          </p:nvPr>
        </p:nvGraphicFramePr>
        <p:xfrm>
          <a:off x="342899" y="1350110"/>
          <a:ext cx="3849625" cy="3073400"/>
        </p:xfrm>
        <a:graphic>
          <a:graphicData uri="http://schemas.openxmlformats.org/drawingml/2006/table">
            <a:tbl>
              <a:tblPr firstRow="1" bandRow="1">
                <a:tableStyleId>{5C22544A-7EE6-4342-B048-85BDC9FD1C3A}</a:tableStyleId>
              </a:tblPr>
              <a:tblGrid>
                <a:gridCol w="1864461"/>
                <a:gridCol w="1985164"/>
              </a:tblGrid>
              <a:tr h="370840">
                <a:tc gridSpan="2">
                  <a:txBody>
                    <a:bodyPr/>
                    <a:lstStyle/>
                    <a:p>
                      <a:pPr algn="ctr"/>
                      <a:r>
                        <a:rPr lang="en-US" sz="1800" dirty="0" smtClean="0"/>
                        <a:t>Meningitis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Bacteria or 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Person-to-person.</a:t>
                      </a:r>
                    </a:p>
                    <a:p>
                      <a:r>
                        <a:rPr lang="en-US" sz="150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Vaccination.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Isolation/quarantine.</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Bacterial – </a:t>
                      </a:r>
                      <a:r>
                        <a:rPr lang="en-US" sz="1500" dirty="0" smtClean="0"/>
                        <a:t>Antibiotics.</a:t>
                      </a:r>
                      <a:endParaRPr lang="en-US" sz="1500" dirty="0" smtClean="0"/>
                    </a:p>
                    <a:p>
                      <a:r>
                        <a:rPr lang="en-US" sz="1500" dirty="0" smtClean="0"/>
                        <a:t>Viral</a:t>
                      </a:r>
                      <a:r>
                        <a:rPr lang="en-US" sz="1500" baseline="0" dirty="0" smtClean="0"/>
                        <a:t> – Usually </a:t>
                      </a:r>
                      <a:r>
                        <a:rPr lang="en-US" sz="1500" baseline="0" dirty="0" smtClean="0"/>
                        <a:t>self-limiting*.</a:t>
                      </a:r>
                      <a:endParaRPr lang="en-US" sz="1500" baseline="0" dirty="0" smtClean="0"/>
                    </a:p>
                    <a:p>
                      <a:r>
                        <a:rPr lang="en-US" sz="1500" baseline="0" dirty="0" smtClean="0"/>
                        <a:t>Supportive care.</a:t>
                      </a:r>
                      <a:endParaRPr lang="en-US" sz="15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7010" y="1350110"/>
            <a:ext cx="2543477" cy="3664920"/>
          </a:xfrm>
          <a:prstGeom prst="rect">
            <a:avLst/>
          </a:prstGeom>
        </p:spPr>
      </p:pic>
      <p:sp>
        <p:nvSpPr>
          <p:cNvPr id="4" name="TextBox 3"/>
          <p:cNvSpPr txBox="1"/>
          <p:nvPr/>
        </p:nvSpPr>
        <p:spPr>
          <a:xfrm>
            <a:off x="342898" y="4441317"/>
            <a:ext cx="3849625" cy="584775"/>
          </a:xfrm>
          <a:prstGeom prst="rect">
            <a:avLst/>
          </a:prstGeom>
          <a:noFill/>
        </p:spPr>
        <p:txBody>
          <a:bodyPr wrap="square" rtlCol="0">
            <a:spAutoFit/>
          </a:bodyPr>
          <a:lstStyle/>
          <a:p>
            <a:r>
              <a:rPr lang="en-US" sz="1600" i="1" dirty="0" smtClean="0"/>
              <a:t>*</a:t>
            </a:r>
            <a:r>
              <a:rPr lang="en-US" sz="1600" dirty="0" smtClean="0"/>
              <a:t>Self-limiting</a:t>
            </a:r>
            <a:r>
              <a:rPr lang="en-US" sz="1600" dirty="0"/>
              <a:t>: </a:t>
            </a:r>
            <a:r>
              <a:rPr lang="en-US" sz="1600" dirty="0" smtClean="0"/>
              <a:t>They </a:t>
            </a:r>
            <a:r>
              <a:rPr lang="en-US" sz="1600" dirty="0"/>
              <a:t>last a while and then go away as your body fights them.</a:t>
            </a:r>
          </a:p>
        </p:txBody>
      </p:sp>
    </p:spTree>
    <p:extLst>
      <p:ext uri="{BB962C8B-B14F-4D97-AF65-F5344CB8AC3E}">
        <p14:creationId xmlns:p14="http://schemas.microsoft.com/office/powerpoint/2010/main" val="466423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86525"/>
              </p:ext>
            </p:extLst>
          </p:nvPr>
        </p:nvGraphicFramePr>
        <p:xfrm>
          <a:off x="342899" y="1350110"/>
          <a:ext cx="3849625" cy="3073400"/>
        </p:xfrm>
        <a:graphic>
          <a:graphicData uri="http://schemas.openxmlformats.org/drawingml/2006/table">
            <a:tbl>
              <a:tblPr firstRow="1" bandRow="1">
                <a:tableStyleId>{5C22544A-7EE6-4342-B048-85BDC9FD1C3A}</a:tableStyleId>
              </a:tblPr>
              <a:tblGrid>
                <a:gridCol w="1948086"/>
                <a:gridCol w="1901539"/>
              </a:tblGrid>
              <a:tr h="370840">
                <a:tc gridSpan="2">
                  <a:txBody>
                    <a:bodyPr/>
                    <a:lstStyle/>
                    <a:p>
                      <a:pPr algn="ctr"/>
                      <a:r>
                        <a:rPr lang="en-US" sz="1800" dirty="0" smtClean="0"/>
                        <a:t>Herpes</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Virus</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Sexually</a:t>
                      </a:r>
                      <a:r>
                        <a:rPr lang="en-US" sz="1500" baseline="0" dirty="0" smtClean="0"/>
                        <a:t> transmitted disease (STD</a:t>
                      </a:r>
                      <a:r>
                        <a:rPr lang="en-US" sz="1500" baseline="0" dirty="0" smtClean="0"/>
                        <a:t>).</a:t>
                      </a:r>
                      <a:endParaRPr lang="en-US" sz="1500" baseline="0" dirty="0" smtClean="0"/>
                    </a:p>
                    <a:p>
                      <a:r>
                        <a:rPr lang="en-US" sz="1500" baseline="0" dirty="0" smtClean="0"/>
                        <a:t>Maternal to </a:t>
                      </a:r>
                      <a:r>
                        <a:rPr lang="en-US" sz="1500" baseline="0" dirty="0" smtClean="0"/>
                        <a:t>infant.</a:t>
                      </a:r>
                      <a:endParaRPr lang="en-US" sz="1500" baseline="0" dirty="0" smtClean="0"/>
                    </a:p>
                    <a:p>
                      <a:r>
                        <a:rPr lang="en-US" sz="1500" baseline="0" dirty="0" smtClean="0"/>
                        <a:t>No animal </a:t>
                      </a:r>
                      <a:r>
                        <a:rPr lang="en-US" sz="1500" baseline="0" dirty="0" smtClean="0"/>
                        <a:t>vectors.</a:t>
                      </a:r>
                      <a:endParaRPr lang="en-US" sz="1500" baseline="0" dirty="0" smtClean="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Abstinence.</a:t>
                      </a:r>
                      <a:endParaRPr lang="en-US" sz="1500" baseline="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Safe </a:t>
                      </a:r>
                      <a:r>
                        <a:rPr lang="en-US" sz="1500" baseline="0" dirty="0" smtClean="0"/>
                        <a:t>sex.</a:t>
                      </a:r>
                      <a:endParaRPr lang="en-US" sz="1500" baseline="0" dirty="0" smtClean="0"/>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No </a:t>
                      </a:r>
                      <a:r>
                        <a:rPr lang="en-US" sz="1500" dirty="0" smtClean="0"/>
                        <a:t>cure.</a:t>
                      </a:r>
                      <a:endParaRPr lang="en-US" sz="1500" dirty="0" smtClean="0"/>
                    </a:p>
                    <a:p>
                      <a:r>
                        <a:rPr lang="en-US" sz="1500" dirty="0" smtClean="0"/>
                        <a:t>Antivirals to control </a:t>
                      </a:r>
                      <a:r>
                        <a:rPr lang="en-US" sz="1500" dirty="0" smtClean="0"/>
                        <a:t>outbreaks</a:t>
                      </a:r>
                      <a:r>
                        <a:rPr lang="en-US" sz="1500" dirty="0" smtClean="0"/>
                        <a:t>.</a:t>
                      </a:r>
                      <a:endParaRPr lang="en-US" sz="1500" dirty="0"/>
                    </a:p>
                  </a:txBody>
                  <a:tcPr anchor="ctr"/>
                </a:tc>
              </a:tr>
            </a:tbl>
          </a:graphicData>
        </a:graphic>
      </p:graphicFrame>
      <p:pic>
        <p:nvPicPr>
          <p:cNvPr id="5" name="Picture 4"/>
          <p:cNvPicPr>
            <a:picLocks noChangeAspect="1"/>
          </p:cNvPicPr>
          <p:nvPr/>
        </p:nvPicPr>
        <p:blipFill>
          <a:blip r:embed="rId2"/>
          <a:stretch>
            <a:fillRect/>
          </a:stretch>
        </p:blipFill>
        <p:spPr>
          <a:xfrm>
            <a:off x="4345230" y="1350110"/>
            <a:ext cx="2243319" cy="1496906"/>
          </a:xfrm>
          <a:prstGeom prst="rect">
            <a:avLst/>
          </a:prstGeom>
        </p:spPr>
      </p:pic>
      <p:pic>
        <p:nvPicPr>
          <p:cNvPr id="8" name="Picture 7"/>
          <p:cNvPicPr>
            <a:picLocks noChangeAspect="1"/>
          </p:cNvPicPr>
          <p:nvPr/>
        </p:nvPicPr>
        <p:blipFill>
          <a:blip r:embed="rId3"/>
          <a:stretch>
            <a:fillRect/>
          </a:stretch>
        </p:blipFill>
        <p:spPr>
          <a:xfrm>
            <a:off x="4764512" y="2877160"/>
            <a:ext cx="1527707" cy="2003550"/>
          </a:xfrm>
          <a:prstGeom prst="rect">
            <a:avLst/>
          </a:prstGeom>
        </p:spPr>
      </p:pic>
    </p:spTree>
    <p:extLst>
      <p:ext uri="{BB962C8B-B14F-4D97-AF65-F5344CB8AC3E}">
        <p14:creationId xmlns:p14="http://schemas.microsoft.com/office/powerpoint/2010/main" val="34235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a:t>
            </a:r>
            <a:r>
              <a:rPr lang="en-US" dirty="0" smtClean="0"/>
              <a:t>1b</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2416038"/>
              </p:ext>
            </p:extLst>
          </p:nvPr>
        </p:nvGraphicFramePr>
        <p:xfrm>
          <a:off x="342900" y="1350110"/>
          <a:ext cx="4155035" cy="3352800"/>
        </p:xfrm>
        <a:graphic>
          <a:graphicData uri="http://schemas.openxmlformats.org/drawingml/2006/table">
            <a:tbl>
              <a:tblPr firstRow="1" bandRow="1">
                <a:tableStyleId>{5C22544A-7EE6-4342-B048-85BDC9FD1C3A}</a:tableStyleId>
              </a:tblPr>
              <a:tblGrid>
                <a:gridCol w="1870810"/>
                <a:gridCol w="2284225"/>
              </a:tblGrid>
              <a:tr h="370840">
                <a:tc gridSpan="2">
                  <a:txBody>
                    <a:bodyPr/>
                    <a:lstStyle/>
                    <a:p>
                      <a:pPr algn="ctr"/>
                      <a:r>
                        <a:rPr lang="en-US" sz="1800" dirty="0" smtClean="0"/>
                        <a:t>Lead Poisoning</a:t>
                      </a:r>
                      <a:endParaRPr lang="en-US" sz="1800" dirty="0"/>
                    </a:p>
                  </a:txBody>
                  <a:tcPr anchor="ctr"/>
                </a:tc>
                <a:tc hMerge="1">
                  <a:txBody>
                    <a:bodyPr/>
                    <a:lstStyle/>
                    <a:p>
                      <a:endParaRPr lang="en-US" dirty="0"/>
                    </a:p>
                  </a:txBody>
                  <a:tcPr/>
                </a:tc>
              </a:tr>
              <a:tr h="370840">
                <a:tc>
                  <a:txBody>
                    <a:bodyPr/>
                    <a:lstStyle/>
                    <a:p>
                      <a:r>
                        <a:rPr lang="en-US" sz="1500" dirty="0" smtClean="0"/>
                        <a:t>Type or Form</a:t>
                      </a:r>
                      <a:endParaRPr lang="en-US" sz="1500" dirty="0"/>
                    </a:p>
                  </a:txBody>
                  <a:tcPr anchor="ctr"/>
                </a:tc>
                <a:tc>
                  <a:txBody>
                    <a:bodyPr/>
                    <a:lstStyle/>
                    <a:p>
                      <a:r>
                        <a:rPr lang="en-US" sz="1500" dirty="0" smtClean="0"/>
                        <a:t>Environmental</a:t>
                      </a:r>
                      <a:endParaRPr lang="en-US" sz="1500" dirty="0"/>
                    </a:p>
                  </a:txBody>
                  <a:tcPr anchor="ctr"/>
                </a:tc>
              </a:tr>
              <a:tr h="370840">
                <a:tc>
                  <a:txBody>
                    <a:bodyPr/>
                    <a:lstStyle/>
                    <a:p>
                      <a:r>
                        <a:rPr lang="en-US" sz="1500" dirty="0" smtClean="0"/>
                        <a:t>Method of Transmission </a:t>
                      </a:r>
                    </a:p>
                    <a:p>
                      <a:r>
                        <a:rPr lang="en-US" sz="1500" dirty="0" smtClean="0"/>
                        <a:t>or Vectors</a:t>
                      </a:r>
                      <a:endParaRPr lang="en-US" sz="1500" dirty="0"/>
                    </a:p>
                  </a:txBody>
                  <a:tcPr anchor="ctr"/>
                </a:tc>
                <a:tc>
                  <a:txBody>
                    <a:bodyPr/>
                    <a:lstStyle/>
                    <a:p>
                      <a:r>
                        <a:rPr lang="en-US" sz="1500" dirty="0" smtClean="0"/>
                        <a:t>Environmental exposure (usually ingestion by infants/toddlers).</a:t>
                      </a:r>
                    </a:p>
                    <a:p>
                      <a:r>
                        <a:rPr lang="en-US" sz="1500" dirty="0" smtClean="0"/>
                        <a:t>No animal vectors.</a:t>
                      </a:r>
                      <a:endParaRPr lang="en-US" sz="1500" dirty="0"/>
                    </a:p>
                  </a:txBody>
                  <a:tcPr anchor="ctr"/>
                </a:tc>
              </a:tr>
              <a:tr h="370840">
                <a:tc>
                  <a:txBody>
                    <a:bodyPr/>
                    <a:lstStyle/>
                    <a:p>
                      <a:r>
                        <a:rPr lang="en-US" sz="1500" dirty="0" smtClean="0"/>
                        <a:t>Methods of Prevention</a:t>
                      </a:r>
                      <a:endParaRPr lang="en-US" sz="15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Environmental </a:t>
                      </a:r>
                      <a:r>
                        <a:rPr lang="en-US" sz="1500" baseline="0" dirty="0" smtClean="0"/>
                        <a:t>monitoring.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Abatement (Eliminate and remove lead based paint).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500" baseline="0" dirty="0" smtClean="0"/>
                        <a:t>Identification </a:t>
                      </a:r>
                      <a:r>
                        <a:rPr lang="en-US" sz="1500" baseline="0" dirty="0" smtClean="0"/>
                        <a:t>of “at risk” persons.</a:t>
                      </a:r>
                    </a:p>
                  </a:txBody>
                  <a:tcPr anchor="ctr"/>
                </a:tc>
              </a:tr>
              <a:tr h="370840">
                <a:tc>
                  <a:txBody>
                    <a:bodyPr/>
                    <a:lstStyle/>
                    <a:p>
                      <a:r>
                        <a:rPr lang="en-US" sz="1500" dirty="0" smtClean="0"/>
                        <a:t>Available Treatments</a:t>
                      </a:r>
                      <a:endParaRPr lang="en-US" sz="1500" dirty="0"/>
                    </a:p>
                  </a:txBody>
                  <a:tcPr anchor="ctr"/>
                </a:tc>
                <a:tc>
                  <a:txBody>
                    <a:bodyPr/>
                    <a:lstStyle/>
                    <a:p>
                      <a:r>
                        <a:rPr lang="en-US" sz="1500" dirty="0" smtClean="0"/>
                        <a:t>Chelation therapy</a:t>
                      </a:r>
                      <a:endParaRPr lang="en-US" sz="1500" dirty="0"/>
                    </a:p>
                  </a:txBody>
                  <a:tcPr anchor="ctr"/>
                </a:tc>
              </a:tr>
            </a:tbl>
          </a:graphicData>
        </a:graphic>
      </p:graphicFrame>
      <p:pic>
        <p:nvPicPr>
          <p:cNvPr id="5" name="Picture 4"/>
          <p:cNvPicPr>
            <a:picLocks noChangeAspect="1"/>
          </p:cNvPicPr>
          <p:nvPr/>
        </p:nvPicPr>
        <p:blipFill>
          <a:blip r:embed="rId2"/>
          <a:stretch>
            <a:fillRect/>
          </a:stretch>
        </p:blipFill>
        <p:spPr>
          <a:xfrm>
            <a:off x="4650638" y="1350110"/>
            <a:ext cx="2054655" cy="13697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317" y="3126326"/>
            <a:ext cx="1625295" cy="1700755"/>
          </a:xfrm>
          <a:prstGeom prst="rect">
            <a:avLst/>
          </a:prstGeom>
        </p:spPr>
      </p:pic>
      <p:sp>
        <p:nvSpPr>
          <p:cNvPr id="8" name="TextBox 7"/>
          <p:cNvSpPr txBox="1"/>
          <p:nvPr/>
        </p:nvSpPr>
        <p:spPr>
          <a:xfrm>
            <a:off x="4650640" y="2719880"/>
            <a:ext cx="2054653" cy="369332"/>
          </a:xfrm>
          <a:prstGeom prst="rect">
            <a:avLst/>
          </a:prstGeom>
          <a:noFill/>
        </p:spPr>
        <p:txBody>
          <a:bodyPr wrap="square" rtlCol="0">
            <a:spAutoFit/>
          </a:bodyPr>
          <a:lstStyle/>
          <a:p>
            <a:pPr algn="ctr"/>
            <a:r>
              <a:rPr lang="en-US" dirty="0" smtClean="0"/>
              <a:t>Lead Paint</a:t>
            </a:r>
            <a:endParaRPr lang="en-US" dirty="0"/>
          </a:p>
        </p:txBody>
      </p:sp>
    </p:spTree>
    <p:extLst>
      <p:ext uri="{BB962C8B-B14F-4D97-AF65-F5344CB8AC3E}">
        <p14:creationId xmlns:p14="http://schemas.microsoft.com/office/powerpoint/2010/main" val="386362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2</a:t>
            </a:r>
            <a:endParaRPr lang="en-US" dirty="0"/>
          </a:p>
        </p:txBody>
      </p:sp>
      <p:sp>
        <p:nvSpPr>
          <p:cNvPr id="5" name="Content Placeholder 4"/>
          <p:cNvSpPr>
            <a:spLocks noGrp="1"/>
          </p:cNvSpPr>
          <p:nvPr>
            <p:ph idx="1"/>
          </p:nvPr>
        </p:nvSpPr>
        <p:spPr>
          <a:xfrm>
            <a:off x="336724" y="960462"/>
            <a:ext cx="5031325" cy="3748005"/>
          </a:xfrm>
        </p:spPr>
        <p:txBody>
          <a:bodyPr>
            <a:normAutofit/>
          </a:bodyPr>
          <a:lstStyle/>
          <a:p>
            <a:pPr marL="457200" indent="-457200">
              <a:lnSpc>
                <a:spcPct val="80000"/>
              </a:lnSpc>
              <a:spcBef>
                <a:spcPts val="360"/>
              </a:spcBef>
              <a:buFont typeface="+mj-lt"/>
              <a:buAutoNum type="arabicPeriod" startAt="2"/>
            </a:pPr>
            <a:r>
              <a:rPr lang="en-US" sz="1600" dirty="0"/>
              <a:t>Do the following:</a:t>
            </a:r>
          </a:p>
          <a:p>
            <a:pPr marL="800100" lvl="1" indent="-457200">
              <a:lnSpc>
                <a:spcPct val="80000"/>
              </a:lnSpc>
              <a:spcBef>
                <a:spcPts val="360"/>
              </a:spcBef>
              <a:buFont typeface="+mj-lt"/>
              <a:buAutoNum type="alphaLcPeriod"/>
            </a:pPr>
            <a:r>
              <a:rPr lang="en-US" sz="1600" dirty="0">
                <a:solidFill>
                  <a:srgbClr val="FF0000"/>
                </a:solidFill>
              </a:rPr>
              <a:t>Explain the meaning of immunization.</a:t>
            </a:r>
          </a:p>
          <a:p>
            <a:pPr marL="800100" lvl="1" indent="-457200">
              <a:lnSpc>
                <a:spcPct val="80000"/>
              </a:lnSpc>
              <a:spcBef>
                <a:spcPts val="360"/>
              </a:spcBef>
              <a:buFont typeface="+mj-lt"/>
              <a:buAutoNum type="alphaLcPeriod"/>
            </a:pPr>
            <a:r>
              <a:rPr lang="en-US" sz="1600" dirty="0"/>
              <a:t>Name eight diseases against which a young child should be immunized, two diseases against which everyone should be </a:t>
            </a:r>
            <a:r>
              <a:rPr lang="en-US" sz="1600" dirty="0" smtClean="0"/>
              <a:t>re-immunized </a:t>
            </a:r>
            <a:r>
              <a:rPr lang="en-US" sz="1600" dirty="0"/>
              <a:t>periodically, and one immunization everyone should receive annually.</a:t>
            </a:r>
          </a:p>
          <a:p>
            <a:pPr marL="800100" lvl="1" indent="-457200">
              <a:lnSpc>
                <a:spcPct val="80000"/>
              </a:lnSpc>
              <a:spcBef>
                <a:spcPts val="360"/>
              </a:spcBef>
              <a:buFont typeface="+mj-lt"/>
              <a:buAutoNum type="alphaLcPeriod"/>
            </a:pPr>
            <a:r>
              <a:rPr lang="en-US" sz="1600" dirty="0"/>
              <a:t>Using the list of diseases and conditions in requirement 1b, discuss with your counselor those which currently have no immunization available.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2264345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a:t>
            </a:r>
            <a:endParaRPr lang="en-US" dirty="0"/>
          </a:p>
        </p:txBody>
      </p:sp>
      <p:sp>
        <p:nvSpPr>
          <p:cNvPr id="3" name="Content Placeholder 2"/>
          <p:cNvSpPr>
            <a:spLocks noGrp="1"/>
          </p:cNvSpPr>
          <p:nvPr>
            <p:ph idx="1"/>
          </p:nvPr>
        </p:nvSpPr>
        <p:spPr>
          <a:xfrm>
            <a:off x="336726" y="1502816"/>
            <a:ext cx="2939570" cy="3512214"/>
          </a:xfrm>
        </p:spPr>
        <p:txBody>
          <a:bodyPr>
            <a:normAutofit/>
          </a:bodyPr>
          <a:lstStyle/>
          <a:p>
            <a:r>
              <a:rPr lang="en-US" sz="1800" dirty="0"/>
              <a:t>Immunization is the process whereby a person is made immune or resistant to an infectious disease, typically by the administration of a vaccine. </a:t>
            </a:r>
            <a:endParaRPr lang="en-US" sz="1800" dirty="0" smtClean="0"/>
          </a:p>
          <a:p>
            <a:r>
              <a:rPr lang="en-US" sz="1800" dirty="0" smtClean="0"/>
              <a:t>Vaccines </a:t>
            </a:r>
            <a:r>
              <a:rPr lang="en-US" sz="1800" dirty="0"/>
              <a:t>stimulate the body's own immune system to protect the person against subsequent infection or disease.</a:t>
            </a:r>
          </a:p>
        </p:txBody>
      </p:sp>
      <p:pic>
        <p:nvPicPr>
          <p:cNvPr id="5" name="Picture 4"/>
          <p:cNvPicPr>
            <a:picLocks noChangeAspect="1"/>
          </p:cNvPicPr>
          <p:nvPr/>
        </p:nvPicPr>
        <p:blipFill>
          <a:blip r:embed="rId2"/>
          <a:stretch>
            <a:fillRect/>
          </a:stretch>
        </p:blipFill>
        <p:spPr>
          <a:xfrm>
            <a:off x="3429000" y="1502816"/>
            <a:ext cx="3076575" cy="2628900"/>
          </a:xfrm>
          <a:prstGeom prst="rect">
            <a:avLst/>
          </a:prstGeom>
        </p:spPr>
      </p:pic>
    </p:spTree>
    <p:extLst>
      <p:ext uri="{BB962C8B-B14F-4D97-AF65-F5344CB8AC3E}">
        <p14:creationId xmlns:p14="http://schemas.microsoft.com/office/powerpoint/2010/main" val="3604818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2</a:t>
            </a:r>
            <a:endParaRPr lang="en-US" dirty="0"/>
          </a:p>
        </p:txBody>
      </p:sp>
      <p:sp>
        <p:nvSpPr>
          <p:cNvPr id="5" name="Content Placeholder 4"/>
          <p:cNvSpPr>
            <a:spLocks noGrp="1"/>
          </p:cNvSpPr>
          <p:nvPr>
            <p:ph idx="1"/>
          </p:nvPr>
        </p:nvSpPr>
        <p:spPr>
          <a:xfrm>
            <a:off x="336724" y="960462"/>
            <a:ext cx="5031325" cy="3748005"/>
          </a:xfrm>
        </p:spPr>
        <p:txBody>
          <a:bodyPr>
            <a:normAutofit/>
          </a:bodyPr>
          <a:lstStyle/>
          <a:p>
            <a:pPr marL="457200" indent="-457200">
              <a:lnSpc>
                <a:spcPct val="80000"/>
              </a:lnSpc>
              <a:spcBef>
                <a:spcPts val="360"/>
              </a:spcBef>
              <a:buFont typeface="+mj-lt"/>
              <a:buAutoNum type="arabicPeriod" startAt="2"/>
            </a:pPr>
            <a:r>
              <a:rPr lang="en-US" sz="1600" dirty="0"/>
              <a:t>Do the following:</a:t>
            </a:r>
          </a:p>
          <a:p>
            <a:pPr marL="800100" lvl="1" indent="-457200">
              <a:lnSpc>
                <a:spcPct val="80000"/>
              </a:lnSpc>
              <a:spcBef>
                <a:spcPts val="360"/>
              </a:spcBef>
              <a:buFont typeface="+mj-lt"/>
              <a:buAutoNum type="alphaLcPeriod"/>
            </a:pPr>
            <a:r>
              <a:rPr lang="en-US" sz="1600" dirty="0"/>
              <a:t>Explain the meaning of immunization.</a:t>
            </a:r>
          </a:p>
          <a:p>
            <a:pPr marL="800100" lvl="1" indent="-457200">
              <a:lnSpc>
                <a:spcPct val="80000"/>
              </a:lnSpc>
              <a:spcBef>
                <a:spcPts val="360"/>
              </a:spcBef>
              <a:buFont typeface="+mj-lt"/>
              <a:buAutoNum type="alphaLcPeriod"/>
            </a:pPr>
            <a:r>
              <a:rPr lang="en-US" sz="1600" dirty="0">
                <a:solidFill>
                  <a:srgbClr val="FF0000"/>
                </a:solidFill>
              </a:rPr>
              <a:t>Name eight diseases against which a young child should be immunized, two diseases against which everyone should be </a:t>
            </a:r>
            <a:r>
              <a:rPr lang="en-US" sz="1600" dirty="0" smtClean="0">
                <a:solidFill>
                  <a:srgbClr val="FF0000"/>
                </a:solidFill>
              </a:rPr>
              <a:t>re-immunized </a:t>
            </a:r>
            <a:r>
              <a:rPr lang="en-US" sz="1600" dirty="0">
                <a:solidFill>
                  <a:srgbClr val="FF0000"/>
                </a:solidFill>
              </a:rPr>
              <a:t>periodically, and one immunization everyone should receive annually.</a:t>
            </a:r>
          </a:p>
          <a:p>
            <a:pPr marL="800100" lvl="1" indent="-457200">
              <a:lnSpc>
                <a:spcPct val="80000"/>
              </a:lnSpc>
              <a:spcBef>
                <a:spcPts val="360"/>
              </a:spcBef>
              <a:buFont typeface="+mj-lt"/>
              <a:buAutoNum type="alphaLcPeriod"/>
            </a:pPr>
            <a:r>
              <a:rPr lang="en-US" sz="1600" dirty="0"/>
              <a:t>Using the list of diseases and conditions in requirement 1b, discuss with your counselor those which currently have no immunization available.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1224381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2b</a:t>
            </a:r>
            <a:endParaRPr lang="en-US" dirty="0"/>
          </a:p>
        </p:txBody>
      </p:sp>
      <p:pic>
        <p:nvPicPr>
          <p:cNvPr id="8" name="Content Placeholder 7"/>
          <p:cNvPicPr>
            <a:picLocks noGrp="1" noChangeAspect="1"/>
          </p:cNvPicPr>
          <p:nvPr>
            <p:ph idx="1"/>
          </p:nvPr>
        </p:nvPicPr>
        <p:blipFill>
          <a:blip r:embed="rId2"/>
          <a:stretch>
            <a:fillRect/>
          </a:stretch>
        </p:blipFill>
        <p:spPr>
          <a:xfrm>
            <a:off x="0" y="1655520"/>
            <a:ext cx="6858001" cy="3290521"/>
          </a:xfrm>
          <a:prstGeom prst="rect">
            <a:avLst/>
          </a:prstGeom>
        </p:spPr>
      </p:pic>
      <p:sp>
        <p:nvSpPr>
          <p:cNvPr id="9" name="TextBox 8"/>
          <p:cNvSpPr txBox="1"/>
          <p:nvPr/>
        </p:nvSpPr>
        <p:spPr>
          <a:xfrm>
            <a:off x="527605" y="1286188"/>
            <a:ext cx="5802790" cy="369332"/>
          </a:xfrm>
          <a:prstGeom prst="rect">
            <a:avLst/>
          </a:prstGeom>
          <a:noFill/>
        </p:spPr>
        <p:txBody>
          <a:bodyPr wrap="square" rtlCol="0">
            <a:spAutoFit/>
          </a:bodyPr>
          <a:lstStyle/>
          <a:p>
            <a:pPr algn="ctr"/>
            <a:r>
              <a:rPr lang="en-US" dirty="0" smtClean="0"/>
              <a:t>Recommended Immunization Schedule 2020</a:t>
            </a:r>
            <a:endParaRPr lang="en-US" dirty="0"/>
          </a:p>
        </p:txBody>
      </p:sp>
    </p:spTree>
    <p:extLst>
      <p:ext uri="{BB962C8B-B14F-4D97-AF65-F5344CB8AC3E}">
        <p14:creationId xmlns:p14="http://schemas.microsoft.com/office/powerpoint/2010/main" val="3679797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2b</a:t>
            </a:r>
          </a:p>
        </p:txBody>
      </p:sp>
      <p:pic>
        <p:nvPicPr>
          <p:cNvPr id="5" name="Content Placeholder 4"/>
          <p:cNvPicPr>
            <a:picLocks noGrp="1" noChangeAspect="1"/>
          </p:cNvPicPr>
          <p:nvPr>
            <p:ph idx="1"/>
          </p:nvPr>
        </p:nvPicPr>
        <p:blipFill>
          <a:blip r:embed="rId2"/>
          <a:stretch>
            <a:fillRect/>
          </a:stretch>
        </p:blipFill>
        <p:spPr>
          <a:xfrm>
            <a:off x="336550" y="1561854"/>
            <a:ext cx="6184900" cy="3242167"/>
          </a:xfrm>
          <a:prstGeom prst="rect">
            <a:avLst/>
          </a:prstGeom>
        </p:spPr>
      </p:pic>
    </p:spTree>
    <p:extLst>
      <p:ext uri="{BB962C8B-B14F-4D97-AF65-F5344CB8AC3E}">
        <p14:creationId xmlns:p14="http://schemas.microsoft.com/office/powerpoint/2010/main" val="2810610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2</a:t>
            </a:r>
            <a:endParaRPr lang="en-US" dirty="0"/>
          </a:p>
        </p:txBody>
      </p:sp>
      <p:sp>
        <p:nvSpPr>
          <p:cNvPr id="5" name="Content Placeholder 4"/>
          <p:cNvSpPr>
            <a:spLocks noGrp="1"/>
          </p:cNvSpPr>
          <p:nvPr>
            <p:ph idx="1"/>
          </p:nvPr>
        </p:nvSpPr>
        <p:spPr>
          <a:xfrm>
            <a:off x="336724" y="960462"/>
            <a:ext cx="5031325" cy="3748005"/>
          </a:xfrm>
        </p:spPr>
        <p:txBody>
          <a:bodyPr>
            <a:normAutofit/>
          </a:bodyPr>
          <a:lstStyle/>
          <a:p>
            <a:pPr marL="457200" indent="-457200">
              <a:lnSpc>
                <a:spcPct val="80000"/>
              </a:lnSpc>
              <a:spcBef>
                <a:spcPts val="360"/>
              </a:spcBef>
              <a:buFont typeface="+mj-lt"/>
              <a:buAutoNum type="arabicPeriod" startAt="2"/>
            </a:pPr>
            <a:r>
              <a:rPr lang="en-US" sz="1600" dirty="0"/>
              <a:t>Do the following:</a:t>
            </a:r>
          </a:p>
          <a:p>
            <a:pPr marL="800100" lvl="1" indent="-457200">
              <a:lnSpc>
                <a:spcPct val="80000"/>
              </a:lnSpc>
              <a:spcBef>
                <a:spcPts val="360"/>
              </a:spcBef>
              <a:buFont typeface="+mj-lt"/>
              <a:buAutoNum type="alphaLcPeriod"/>
            </a:pPr>
            <a:r>
              <a:rPr lang="en-US" sz="1600" dirty="0"/>
              <a:t>Explain the meaning of immunization.</a:t>
            </a:r>
          </a:p>
          <a:p>
            <a:pPr marL="800100" lvl="1" indent="-457200">
              <a:lnSpc>
                <a:spcPct val="80000"/>
              </a:lnSpc>
              <a:spcBef>
                <a:spcPts val="360"/>
              </a:spcBef>
              <a:buFont typeface="+mj-lt"/>
              <a:buAutoNum type="alphaLcPeriod"/>
            </a:pPr>
            <a:r>
              <a:rPr lang="en-US" sz="1600" dirty="0"/>
              <a:t>Name eight diseases against which a young child should be immunized, two diseases against which everyone should be </a:t>
            </a:r>
            <a:r>
              <a:rPr lang="en-US" sz="1600" dirty="0" smtClean="0"/>
              <a:t>re-immunized </a:t>
            </a:r>
            <a:r>
              <a:rPr lang="en-US" sz="1600" dirty="0"/>
              <a:t>periodically, and one immunization everyone should receive annually.</a:t>
            </a:r>
          </a:p>
          <a:p>
            <a:pPr marL="800100" lvl="1" indent="-457200">
              <a:lnSpc>
                <a:spcPct val="80000"/>
              </a:lnSpc>
              <a:spcBef>
                <a:spcPts val="360"/>
              </a:spcBef>
              <a:buFont typeface="+mj-lt"/>
              <a:buAutoNum type="alphaLcPeriod"/>
            </a:pPr>
            <a:r>
              <a:rPr lang="en-US" sz="1600" dirty="0">
                <a:solidFill>
                  <a:srgbClr val="FF0000"/>
                </a:solidFill>
              </a:rPr>
              <a:t>Using the list of diseases and conditions in requirement 1b, discuss with your counselor those which currently have no immunization available.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4226666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2c</a:t>
            </a:r>
            <a:endParaRPr lang="en-US" dirty="0"/>
          </a:p>
        </p:txBody>
      </p:sp>
      <p:sp>
        <p:nvSpPr>
          <p:cNvPr id="3" name="Content Placeholder 2"/>
          <p:cNvSpPr>
            <a:spLocks noGrp="1"/>
          </p:cNvSpPr>
          <p:nvPr>
            <p:ph idx="1"/>
          </p:nvPr>
        </p:nvSpPr>
        <p:spPr/>
        <p:txBody>
          <a:bodyPr>
            <a:normAutofit/>
          </a:bodyPr>
          <a:lstStyle/>
          <a:p>
            <a:r>
              <a:rPr lang="en-US" dirty="0" smtClean="0"/>
              <a:t>Diseases for which there is currently no vaccine.</a:t>
            </a:r>
          </a:p>
          <a:p>
            <a:pPr lvl="1"/>
            <a:r>
              <a:rPr lang="en-US" sz="1800" dirty="0" smtClean="0"/>
              <a:t>Gonorrhea</a:t>
            </a:r>
          </a:p>
          <a:p>
            <a:pPr lvl="1"/>
            <a:r>
              <a:rPr lang="en-US" sz="1800" dirty="0" smtClean="0"/>
              <a:t>West Nile Virus</a:t>
            </a:r>
          </a:p>
          <a:p>
            <a:pPr lvl="1"/>
            <a:r>
              <a:rPr lang="en-US" sz="1800" dirty="0" smtClean="0"/>
              <a:t>Zika</a:t>
            </a:r>
          </a:p>
          <a:p>
            <a:pPr lvl="1"/>
            <a:r>
              <a:rPr lang="en-US" sz="1800" dirty="0" smtClean="0"/>
              <a:t>Botulism</a:t>
            </a:r>
          </a:p>
          <a:p>
            <a:pPr lvl="1"/>
            <a:r>
              <a:rPr lang="en-US" sz="1800" dirty="0" smtClean="0"/>
              <a:t>Syphilis</a:t>
            </a:r>
          </a:p>
          <a:p>
            <a:pPr lvl="1"/>
            <a:r>
              <a:rPr lang="en-US" sz="1800" dirty="0" smtClean="0"/>
              <a:t>Emphysema</a:t>
            </a:r>
          </a:p>
          <a:p>
            <a:pPr lvl="1"/>
            <a:r>
              <a:rPr lang="en-US" sz="1800" dirty="0"/>
              <a:t>Herpes</a:t>
            </a:r>
          </a:p>
          <a:p>
            <a:pPr lvl="1"/>
            <a:r>
              <a:rPr lang="en-US" sz="1800" dirty="0" smtClean="0"/>
              <a:t>Lead Poisoning</a:t>
            </a:r>
          </a:p>
          <a:p>
            <a:pPr lvl="1"/>
            <a:endParaRPr lang="en-US" sz="1800" dirty="0"/>
          </a:p>
        </p:txBody>
      </p:sp>
    </p:spTree>
    <p:extLst>
      <p:ext uri="{BB962C8B-B14F-4D97-AF65-F5344CB8AC3E}">
        <p14:creationId xmlns:p14="http://schemas.microsoft.com/office/powerpoint/2010/main" val="382915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35" y="351315"/>
            <a:ext cx="5383152" cy="610820"/>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20186"/>
            <a:ext cx="6184553" cy="3359507"/>
          </a:xfrm>
        </p:spPr>
        <p:txBody>
          <a:bodyPr>
            <a:noAutofit/>
          </a:bodyPr>
          <a:lstStyle/>
          <a:p>
            <a:pPr marL="457200" indent="-457200">
              <a:spcBef>
                <a:spcPts val="0"/>
              </a:spcBef>
              <a:buFont typeface="+mj-lt"/>
              <a:buAutoNum type="arabicPeriod" startAt="5"/>
            </a:pPr>
            <a:r>
              <a:rPr lang="en-US" sz="1600" dirty="0" smtClean="0"/>
              <a:t>With </a:t>
            </a:r>
            <a:r>
              <a:rPr lang="en-US" sz="1600" dirty="0"/>
              <a:t>your parent's and counselor's approval, do ONE of the following:</a:t>
            </a:r>
          </a:p>
          <a:p>
            <a:pPr marL="800100" lvl="1" indent="-457200">
              <a:spcBef>
                <a:spcPts val="0"/>
              </a:spcBef>
              <a:buFont typeface="+mj-lt"/>
              <a:buAutoNum type="alphaLcPeriod"/>
            </a:pPr>
            <a:r>
              <a:rPr lang="en-US" sz="1600" dirty="0"/>
              <a:t>Visit a municipal wastewater treatment facility OR a solid-waste management operation in your community.</a:t>
            </a:r>
          </a:p>
          <a:p>
            <a:pPr marL="1028700" lvl="2" indent="-457200">
              <a:spcBef>
                <a:spcPts val="0"/>
              </a:spcBef>
              <a:buFont typeface="+mj-lt"/>
              <a:buAutoNum type="arabicPeriod"/>
            </a:pPr>
            <a:r>
              <a:rPr lang="en-US" sz="1600" dirty="0"/>
              <a:t>Describe how the facility safely treats and disposes of sewage or solid waste.</a:t>
            </a:r>
          </a:p>
          <a:p>
            <a:pPr marL="1028700" lvl="2" indent="-457200">
              <a:spcBef>
                <a:spcPts val="0"/>
              </a:spcBef>
              <a:buFont typeface="+mj-lt"/>
              <a:buAutoNum type="arabicPeriod"/>
            </a:pPr>
            <a:r>
              <a:rPr lang="en-US" sz="1600" dirty="0"/>
              <a:t>Discuss your visit and what you learned with your counselor.</a:t>
            </a:r>
          </a:p>
          <a:p>
            <a:pPr marL="1028700" lvl="2" indent="-457200">
              <a:spcBef>
                <a:spcPts val="0"/>
              </a:spcBef>
              <a:buFont typeface="+mj-lt"/>
              <a:buAutoNum type="arabicPeriod"/>
            </a:pPr>
            <a:r>
              <a:rPr lang="en-US" sz="1600" dirty="0"/>
              <a:t>Describe how sewage and solid waste should be disposed of under wilderness camping conditions</a:t>
            </a:r>
            <a:r>
              <a:rPr lang="en-US" sz="1600" dirty="0" smtClean="0"/>
              <a:t>.</a:t>
            </a:r>
            <a:endParaRPr lang="en-US" sz="1600" dirty="0"/>
          </a:p>
        </p:txBody>
      </p:sp>
      <p:sp>
        <p:nvSpPr>
          <p:cNvPr id="4" name="TextBox 3"/>
          <p:cNvSpPr txBox="1"/>
          <p:nvPr/>
        </p:nvSpPr>
        <p:spPr>
          <a:xfrm>
            <a:off x="374900" y="12216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67009"/>
            <a:ext cx="763525" cy="779432"/>
          </a:xfrm>
          <a:prstGeom prst="rect">
            <a:avLst/>
          </a:prstGeom>
        </p:spPr>
      </p:pic>
    </p:spTree>
    <p:extLst>
      <p:ext uri="{BB962C8B-B14F-4D97-AF65-F5344CB8AC3E}">
        <p14:creationId xmlns:p14="http://schemas.microsoft.com/office/powerpoint/2010/main" val="343916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3</a:t>
            </a:r>
            <a:endParaRPr lang="en-US" dirty="0"/>
          </a:p>
        </p:txBody>
      </p:sp>
      <p:sp>
        <p:nvSpPr>
          <p:cNvPr id="5" name="Content Placeholder 4"/>
          <p:cNvSpPr>
            <a:spLocks noGrp="1"/>
          </p:cNvSpPr>
          <p:nvPr>
            <p:ph idx="1"/>
          </p:nvPr>
        </p:nvSpPr>
        <p:spPr>
          <a:xfrm>
            <a:off x="336724" y="960462"/>
            <a:ext cx="5031325" cy="3748005"/>
          </a:xfrm>
        </p:spPr>
        <p:txBody>
          <a:bodyPr>
            <a:normAutofit/>
          </a:bodyPr>
          <a:lstStyle/>
          <a:p>
            <a:pPr marL="457200" indent="-457200">
              <a:lnSpc>
                <a:spcPct val="80000"/>
              </a:lnSpc>
              <a:spcBef>
                <a:spcPts val="360"/>
              </a:spcBef>
              <a:buFont typeface="+mj-lt"/>
              <a:buAutoNum type="arabicPeriod" startAt="3"/>
            </a:pPr>
            <a:r>
              <a:rPr lang="en-US" sz="1600" dirty="0">
                <a:solidFill>
                  <a:srgbClr val="FF0000"/>
                </a:solidFill>
              </a:rPr>
              <a:t>Discuss the importance of safe drinking water in terms of the spread of disease. Then, demonstrate two ways for making water safe to drink that can be used while at camp. In your demonstration, explain how dishes and utensils should be washed, dried, and kept sanitary at home and in camp.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1201281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69491" y="1502816"/>
            <a:ext cx="3817624" cy="3359507"/>
          </a:xfrm>
        </p:spPr>
        <p:txBody>
          <a:bodyPr>
            <a:normAutofit fontScale="85000" lnSpcReduction="10000"/>
          </a:bodyPr>
          <a:lstStyle/>
          <a:p>
            <a:r>
              <a:rPr lang="en-US" sz="1800" dirty="0"/>
              <a:t>Contaminated water can transmit diseases such </a:t>
            </a:r>
            <a:r>
              <a:rPr lang="en-US" sz="1800" dirty="0" smtClean="0"/>
              <a:t>as </a:t>
            </a:r>
            <a:r>
              <a:rPr lang="en-US" sz="1800" dirty="0"/>
              <a:t>cholera, dysentery, typhoid, and </a:t>
            </a:r>
            <a:r>
              <a:rPr lang="en-US" sz="1800" dirty="0" smtClean="0"/>
              <a:t>polio, and </a:t>
            </a:r>
            <a:r>
              <a:rPr lang="en-US" sz="1800" dirty="0"/>
              <a:t>is estimated to cause </a:t>
            </a:r>
            <a:r>
              <a:rPr lang="en-US" sz="1800" dirty="0" smtClean="0"/>
              <a:t>485,000 diarrheal </a:t>
            </a:r>
            <a:r>
              <a:rPr lang="en-US" sz="1800" dirty="0"/>
              <a:t>deaths </a:t>
            </a:r>
            <a:r>
              <a:rPr lang="en-US" sz="1800" dirty="0" smtClean="0"/>
              <a:t>in the world each </a:t>
            </a:r>
            <a:r>
              <a:rPr lang="en-US" sz="1800" dirty="0"/>
              <a:t>year.</a:t>
            </a:r>
          </a:p>
          <a:p>
            <a:r>
              <a:rPr lang="en-US" sz="1800" dirty="0" smtClean="0"/>
              <a:t>Over </a:t>
            </a:r>
            <a:r>
              <a:rPr lang="en-US" sz="1800" dirty="0"/>
              <a:t>the last 100 years, many improvements in the health, success, and lifespan of the U.S. population can be linked to improvements in water quality. </a:t>
            </a:r>
            <a:endParaRPr lang="en-US" sz="1800" dirty="0" smtClean="0"/>
          </a:p>
          <a:p>
            <a:r>
              <a:rPr lang="en-US" sz="1800" dirty="0" smtClean="0"/>
              <a:t>Water </a:t>
            </a:r>
            <a:r>
              <a:rPr lang="en-US" sz="1800" dirty="0"/>
              <a:t>treatment and disinfection </a:t>
            </a:r>
            <a:r>
              <a:rPr lang="en-US" sz="1800" dirty="0" smtClean="0"/>
              <a:t>was one of the most important public health achievements in the U.S. of the 20</a:t>
            </a:r>
            <a:r>
              <a:rPr lang="en-US" sz="1800" baseline="30000" dirty="0" smtClean="0"/>
              <a:t>th</a:t>
            </a:r>
            <a:r>
              <a:rPr lang="en-US" sz="1800" dirty="0" smtClean="0"/>
              <a:t> century and have </a:t>
            </a:r>
            <a:r>
              <a:rPr lang="en-US" sz="1800" dirty="0"/>
              <a:t>helped ensure access to healthy and safe water for millions of Americans</a:t>
            </a:r>
            <a:r>
              <a:rPr lang="en-US" sz="1800" dirty="0" smtClean="0"/>
              <a:t>.</a:t>
            </a:r>
          </a:p>
        </p:txBody>
      </p:sp>
      <p:pic>
        <p:nvPicPr>
          <p:cNvPr id="7" name="Picture 6"/>
          <p:cNvPicPr>
            <a:picLocks noChangeAspect="1"/>
          </p:cNvPicPr>
          <p:nvPr/>
        </p:nvPicPr>
        <p:blipFill>
          <a:blip r:embed="rId2"/>
          <a:stretch>
            <a:fillRect/>
          </a:stretch>
        </p:blipFill>
        <p:spPr>
          <a:xfrm>
            <a:off x="3734410" y="1502816"/>
            <a:ext cx="3009900" cy="2019300"/>
          </a:xfrm>
          <a:prstGeom prst="rect">
            <a:avLst/>
          </a:prstGeom>
        </p:spPr>
      </p:pic>
    </p:spTree>
    <p:extLst>
      <p:ext uri="{BB962C8B-B14F-4D97-AF65-F5344CB8AC3E}">
        <p14:creationId xmlns:p14="http://schemas.microsoft.com/office/powerpoint/2010/main" val="18131033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3</a:t>
            </a:r>
          </a:p>
        </p:txBody>
      </p:sp>
      <p:pic>
        <p:nvPicPr>
          <p:cNvPr id="4" name="Content Placeholder 3"/>
          <p:cNvPicPr>
            <a:picLocks noGrp="1" noChangeAspect="1"/>
          </p:cNvPicPr>
          <p:nvPr>
            <p:ph idx="1"/>
          </p:nvPr>
        </p:nvPicPr>
        <p:blipFill>
          <a:blip r:embed="rId2"/>
          <a:stretch>
            <a:fillRect/>
          </a:stretch>
        </p:blipFill>
        <p:spPr>
          <a:xfrm>
            <a:off x="336550" y="1593485"/>
            <a:ext cx="6184900" cy="3178905"/>
          </a:xfrm>
          <a:prstGeom prst="rect">
            <a:avLst/>
          </a:prstGeom>
        </p:spPr>
      </p:pic>
    </p:spTree>
    <p:extLst>
      <p:ext uri="{BB962C8B-B14F-4D97-AF65-F5344CB8AC3E}">
        <p14:creationId xmlns:p14="http://schemas.microsoft.com/office/powerpoint/2010/main" val="850296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3</a:t>
            </a:r>
          </a:p>
        </p:txBody>
      </p:sp>
      <p:sp>
        <p:nvSpPr>
          <p:cNvPr id="3" name="Content Placeholder 2"/>
          <p:cNvSpPr>
            <a:spLocks noGrp="1"/>
          </p:cNvSpPr>
          <p:nvPr>
            <p:ph idx="1"/>
          </p:nvPr>
        </p:nvSpPr>
        <p:spPr>
          <a:xfrm>
            <a:off x="69491" y="1350110"/>
            <a:ext cx="4581150" cy="3664920"/>
          </a:xfrm>
        </p:spPr>
        <p:txBody>
          <a:bodyPr>
            <a:normAutofit/>
          </a:bodyPr>
          <a:lstStyle/>
          <a:p>
            <a:r>
              <a:rPr lang="en-US" sz="1800" dirty="0" smtClean="0"/>
              <a:t>The </a:t>
            </a:r>
            <a:r>
              <a:rPr lang="en-US" sz="1800" dirty="0"/>
              <a:t>water in lakes, rivers, and springs may look crystal clear but often contains various bacteria that can cause illness</a:t>
            </a:r>
            <a:r>
              <a:rPr lang="en-US" sz="1800" dirty="0" smtClean="0"/>
              <a:t>.</a:t>
            </a:r>
          </a:p>
          <a:p>
            <a:r>
              <a:rPr lang="en-US" sz="1800" dirty="0" smtClean="0"/>
              <a:t>Three </a:t>
            </a:r>
            <a:r>
              <a:rPr lang="en-US" sz="1800" dirty="0"/>
              <a:t>purification </a:t>
            </a:r>
            <a:r>
              <a:rPr lang="en-US" sz="1800" dirty="0" smtClean="0"/>
              <a:t>methods:</a:t>
            </a:r>
          </a:p>
          <a:p>
            <a:pPr lvl="1"/>
            <a:r>
              <a:rPr lang="en-US" sz="1600" b="1" dirty="0"/>
              <a:t>Filters: </a:t>
            </a:r>
            <a:r>
              <a:rPr lang="en-US" sz="1600" dirty="0" smtClean="0"/>
              <a:t>Simply </a:t>
            </a:r>
            <a:r>
              <a:rPr lang="en-US" sz="1600" dirty="0"/>
              <a:t>pump water from the source </a:t>
            </a:r>
            <a:r>
              <a:rPr lang="en-US" sz="1600" dirty="0" smtClean="0"/>
              <a:t>with a water filter into </a:t>
            </a:r>
            <a:r>
              <a:rPr lang="en-US" sz="1600" dirty="0"/>
              <a:t>a container. The filter mechanically removes protozoa and </a:t>
            </a:r>
            <a:r>
              <a:rPr lang="en-US" sz="1600" dirty="0" smtClean="0"/>
              <a:t>bacteria.</a:t>
            </a:r>
          </a:p>
          <a:p>
            <a:pPr lvl="1"/>
            <a:r>
              <a:rPr lang="en-US" sz="1600" b="1" dirty="0"/>
              <a:t>Chemical tablets: </a:t>
            </a:r>
            <a:r>
              <a:rPr lang="en-US" sz="1600" dirty="0"/>
              <a:t>Water purification tablets, such as Potable Aqua, are a second option. They employ chemicals, usually iodine, to kill harmful bacteria. </a:t>
            </a:r>
            <a:endParaRPr lang="en-US" sz="1600" dirty="0" smtClean="0"/>
          </a:p>
          <a:p>
            <a:pPr lvl="1"/>
            <a:r>
              <a:rPr lang="en-US" sz="1600" b="1" dirty="0"/>
              <a:t>Boiling:</a:t>
            </a:r>
            <a:r>
              <a:rPr lang="en-US" sz="1600" dirty="0"/>
              <a:t> Bringing water to a rolling boil is a third option.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874" y="1398731"/>
            <a:ext cx="2174427" cy="14423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550" y="2841101"/>
            <a:ext cx="2187732" cy="2173929"/>
          </a:xfrm>
          <a:prstGeom prst="rect">
            <a:avLst/>
          </a:prstGeom>
        </p:spPr>
      </p:pic>
    </p:spTree>
    <p:extLst>
      <p:ext uri="{BB962C8B-B14F-4D97-AF65-F5344CB8AC3E}">
        <p14:creationId xmlns:p14="http://schemas.microsoft.com/office/powerpoint/2010/main" val="2302346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a:xfrm>
            <a:off x="3454160" y="1502815"/>
            <a:ext cx="3329469" cy="3512213"/>
          </a:xfrm>
        </p:spPr>
        <p:txBody>
          <a:bodyPr>
            <a:normAutofit/>
          </a:bodyPr>
          <a:lstStyle/>
          <a:p>
            <a:pPr>
              <a:spcBef>
                <a:spcPts val="0"/>
              </a:spcBef>
            </a:pPr>
            <a:r>
              <a:rPr lang="en-US" sz="1400" b="1" dirty="0" smtClean="0"/>
              <a:t>Prewash: </a:t>
            </a:r>
            <a:r>
              <a:rPr lang="en-US" sz="1400" dirty="0" smtClean="0"/>
              <a:t>Is for </a:t>
            </a:r>
            <a:r>
              <a:rPr lang="en-US" sz="1400" dirty="0"/>
              <a:t>getting the waste off </a:t>
            </a:r>
            <a:r>
              <a:rPr lang="en-US" sz="1400" dirty="0" smtClean="0"/>
              <a:t>of the </a:t>
            </a:r>
            <a:r>
              <a:rPr lang="en-US" sz="1400" dirty="0"/>
              <a:t>dishes</a:t>
            </a:r>
            <a:r>
              <a:rPr lang="en-US" sz="1400" dirty="0" smtClean="0"/>
              <a:t>.</a:t>
            </a:r>
          </a:p>
          <a:p>
            <a:pPr>
              <a:spcBef>
                <a:spcPts val="0"/>
              </a:spcBef>
            </a:pPr>
            <a:r>
              <a:rPr lang="en-US" sz="1400" b="1" dirty="0" smtClean="0"/>
              <a:t>Hot </a:t>
            </a:r>
            <a:r>
              <a:rPr lang="en-US" sz="1400" b="1" dirty="0"/>
              <a:t>Water </a:t>
            </a:r>
            <a:r>
              <a:rPr lang="en-US" sz="1400" b="1" dirty="0" smtClean="0"/>
              <a:t>Wash: </a:t>
            </a:r>
            <a:r>
              <a:rPr lang="en-US" sz="1400" dirty="0"/>
              <a:t> </a:t>
            </a:r>
            <a:r>
              <a:rPr lang="en-US" sz="1400" dirty="0" smtClean="0"/>
              <a:t>Using </a:t>
            </a:r>
            <a:r>
              <a:rPr lang="en-US" sz="1400" dirty="0"/>
              <a:t>as little soap as </a:t>
            </a:r>
            <a:r>
              <a:rPr lang="en-US" sz="1400" dirty="0" smtClean="0"/>
              <a:t>possible, </a:t>
            </a:r>
            <a:r>
              <a:rPr lang="en-US" sz="1400" dirty="0"/>
              <a:t>the dishes are washed. The cleanest dishes go first, the dirtiest dishes go last.</a:t>
            </a:r>
          </a:p>
          <a:p>
            <a:pPr>
              <a:spcBef>
                <a:spcPts val="0"/>
              </a:spcBef>
            </a:pPr>
            <a:r>
              <a:rPr lang="en-US" sz="1400" b="1" dirty="0"/>
              <a:t>Hot Water </a:t>
            </a:r>
            <a:r>
              <a:rPr lang="en-US" sz="1400" b="1" dirty="0" smtClean="0"/>
              <a:t>Rinse: </a:t>
            </a:r>
            <a:r>
              <a:rPr lang="en-US" sz="1400" dirty="0" smtClean="0"/>
              <a:t>Rinse dishes in </a:t>
            </a:r>
            <a:r>
              <a:rPr lang="en-US" sz="1400" dirty="0"/>
              <a:t>hot water.</a:t>
            </a:r>
          </a:p>
          <a:p>
            <a:pPr>
              <a:spcBef>
                <a:spcPts val="0"/>
              </a:spcBef>
            </a:pPr>
            <a:r>
              <a:rPr lang="en-US" sz="1400" b="1" dirty="0"/>
              <a:t>Sanitizing </a:t>
            </a:r>
            <a:r>
              <a:rPr lang="en-US" sz="1400" b="1" dirty="0" smtClean="0"/>
              <a:t>Soak: </a:t>
            </a:r>
            <a:r>
              <a:rPr lang="en-US" sz="1400" dirty="0" smtClean="0"/>
              <a:t>dip dishes </a:t>
            </a:r>
            <a:r>
              <a:rPr lang="en-US" sz="1400" dirty="0"/>
              <a:t>in a chlorine </a:t>
            </a:r>
            <a:r>
              <a:rPr lang="en-US" sz="1400" dirty="0" smtClean="0"/>
              <a:t>and </a:t>
            </a:r>
            <a:r>
              <a:rPr lang="en-US" sz="1400" dirty="0"/>
              <a:t>water rinse to kill </a:t>
            </a:r>
            <a:r>
              <a:rPr lang="en-US" sz="1400" dirty="0" smtClean="0"/>
              <a:t>bacteria. </a:t>
            </a:r>
            <a:r>
              <a:rPr lang="en-US" sz="1400" dirty="0"/>
              <a:t>Use 1 </a:t>
            </a:r>
            <a:r>
              <a:rPr lang="en-US" sz="1400" dirty="0" smtClean="0"/>
              <a:t>tablespoon </a:t>
            </a:r>
            <a:r>
              <a:rPr lang="en-US" sz="1400" dirty="0"/>
              <a:t>of bleach to </a:t>
            </a:r>
            <a:r>
              <a:rPr lang="en-US" sz="1400" dirty="0" smtClean="0"/>
              <a:t>1 gallon </a:t>
            </a:r>
            <a:r>
              <a:rPr lang="en-US" sz="1400" dirty="0"/>
              <a:t>of water for your rinse. Allow utensils to remain for </a:t>
            </a:r>
            <a:r>
              <a:rPr lang="en-US" sz="1400" dirty="0" smtClean="0"/>
              <a:t>45 </a:t>
            </a:r>
            <a:r>
              <a:rPr lang="en-US" sz="1400" dirty="0"/>
              <a:t>seconds in the rinse. </a:t>
            </a:r>
            <a:endParaRPr lang="en-US" sz="1400" dirty="0" smtClean="0"/>
          </a:p>
          <a:p>
            <a:pPr>
              <a:spcBef>
                <a:spcPts val="0"/>
              </a:spcBef>
            </a:pPr>
            <a:r>
              <a:rPr lang="en-US" sz="1400" dirty="0"/>
              <a:t>The utensils should be air dried and then covered or put away once dry</a:t>
            </a:r>
            <a:r>
              <a:rPr lang="en-US" sz="1400" dirty="0" smtClean="0"/>
              <a:t>.</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2" y="1920588"/>
            <a:ext cx="3354630" cy="2221132"/>
          </a:xfrm>
          <a:prstGeom prst="rect">
            <a:avLst/>
          </a:prstGeom>
        </p:spPr>
      </p:pic>
      <p:sp>
        <p:nvSpPr>
          <p:cNvPr id="7" name="TextBox 6"/>
          <p:cNvSpPr txBox="1"/>
          <p:nvPr/>
        </p:nvSpPr>
        <p:spPr>
          <a:xfrm>
            <a:off x="-1" y="1502815"/>
            <a:ext cx="3581705" cy="400110"/>
          </a:xfrm>
          <a:prstGeom prst="rect">
            <a:avLst/>
          </a:prstGeom>
          <a:noFill/>
        </p:spPr>
        <p:txBody>
          <a:bodyPr wrap="square" rtlCol="0">
            <a:spAutoFit/>
          </a:bodyPr>
          <a:lstStyle/>
          <a:p>
            <a:pPr algn="ctr"/>
            <a:r>
              <a:rPr lang="en-US" sz="2000" dirty="0" smtClean="0"/>
              <a:t>Washing Dishes While Camping</a:t>
            </a:r>
            <a:endParaRPr lang="en-US" sz="2000" dirty="0"/>
          </a:p>
        </p:txBody>
      </p:sp>
    </p:spTree>
    <p:extLst>
      <p:ext uri="{BB962C8B-B14F-4D97-AF65-F5344CB8AC3E}">
        <p14:creationId xmlns:p14="http://schemas.microsoft.com/office/powerpoint/2010/main" val="3778769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pPr marL="0" indent="0" algn="ctr">
              <a:buNone/>
            </a:pPr>
            <a:r>
              <a:rPr lang="en-US" dirty="0" smtClean="0"/>
              <a:t>How NOT to wash dishes while camping!!</a:t>
            </a:r>
            <a:endParaRPr lang="en-US" dirty="0"/>
          </a:p>
        </p:txBody>
      </p:sp>
      <p:pic>
        <p:nvPicPr>
          <p:cNvPr id="5" name="Picture 4"/>
          <p:cNvPicPr>
            <a:picLocks noChangeAspect="1"/>
          </p:cNvPicPr>
          <p:nvPr/>
        </p:nvPicPr>
        <p:blipFill>
          <a:blip r:embed="rId2"/>
          <a:stretch>
            <a:fillRect/>
          </a:stretch>
        </p:blipFill>
        <p:spPr>
          <a:xfrm>
            <a:off x="1195689" y="1960930"/>
            <a:ext cx="4466622" cy="2975347"/>
          </a:xfrm>
          <a:prstGeom prst="rect">
            <a:avLst/>
          </a:prstGeom>
        </p:spPr>
      </p:pic>
    </p:spTree>
    <p:extLst>
      <p:ext uri="{BB962C8B-B14F-4D97-AF65-F5344CB8AC3E}">
        <p14:creationId xmlns:p14="http://schemas.microsoft.com/office/powerpoint/2010/main" val="2341885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2600" dirty="0" smtClean="0"/>
              <a:t>Washing Dishes at Home</a:t>
            </a:r>
          </a:p>
          <a:p>
            <a:r>
              <a:rPr lang="en-US" b="1" dirty="0" smtClean="0"/>
              <a:t>Step One: </a:t>
            </a:r>
            <a:r>
              <a:rPr lang="en-US" dirty="0" smtClean="0"/>
              <a:t>Scrape </a:t>
            </a:r>
            <a:r>
              <a:rPr lang="en-US" dirty="0"/>
              <a:t>food off surfaces before washing.</a:t>
            </a:r>
          </a:p>
          <a:p>
            <a:r>
              <a:rPr lang="en-US" b="1" dirty="0"/>
              <a:t>Step Two</a:t>
            </a:r>
            <a:r>
              <a:rPr lang="en-US" b="1" dirty="0" smtClean="0"/>
              <a:t>: </a:t>
            </a:r>
            <a:r>
              <a:rPr lang="en-US" dirty="0" smtClean="0"/>
              <a:t>Wash </a:t>
            </a:r>
            <a:r>
              <a:rPr lang="en-US" dirty="0"/>
              <a:t>the dishes in hot, soapy water. Be sure to use clean dishcloths each day and don’t use sponges! They tend to harbor germs.</a:t>
            </a:r>
          </a:p>
          <a:p>
            <a:r>
              <a:rPr lang="en-US" b="1" dirty="0"/>
              <a:t>Step Three</a:t>
            </a:r>
            <a:r>
              <a:rPr lang="en-US" b="1" dirty="0" smtClean="0"/>
              <a:t>: </a:t>
            </a:r>
            <a:r>
              <a:rPr lang="en-US" dirty="0" smtClean="0"/>
              <a:t>Rinse </a:t>
            </a:r>
            <a:r>
              <a:rPr lang="en-US" dirty="0"/>
              <a:t>dishes very thoroughly in clean, hot water. You want all the soap removed because soap that makes its way into your chlorine bleach solution in Step 4 stops the bleach from sanitizing.</a:t>
            </a:r>
          </a:p>
          <a:p>
            <a:r>
              <a:rPr lang="en-US" b="1" dirty="0"/>
              <a:t>Step Four</a:t>
            </a:r>
            <a:r>
              <a:rPr lang="en-US" b="1" dirty="0" smtClean="0"/>
              <a:t>: </a:t>
            </a:r>
            <a:r>
              <a:rPr lang="en-US" dirty="0" smtClean="0"/>
              <a:t>Sanitize </a:t>
            </a:r>
            <a:r>
              <a:rPr lang="en-US" dirty="0"/>
              <a:t>the dishes with a chlorine bleach solution. Soak dishes for at least </a:t>
            </a:r>
            <a:r>
              <a:rPr lang="en-US" dirty="0" smtClean="0"/>
              <a:t>45 </a:t>
            </a:r>
            <a:r>
              <a:rPr lang="en-US" dirty="0" smtClean="0"/>
              <a:t>seconds in </a:t>
            </a:r>
            <a:r>
              <a:rPr lang="en-US" dirty="0"/>
              <a:t>a sanitizing solution made up of 1 tablespoon of unscented chlorine bleach + 1 gallon of cool </a:t>
            </a:r>
            <a:r>
              <a:rPr lang="en-US" dirty="0" smtClean="0"/>
              <a:t>water. </a:t>
            </a:r>
            <a:r>
              <a:rPr lang="en-US" dirty="0"/>
              <a:t> </a:t>
            </a:r>
          </a:p>
          <a:p>
            <a:r>
              <a:rPr lang="en-US" b="1" dirty="0"/>
              <a:t>Step Five</a:t>
            </a:r>
            <a:r>
              <a:rPr lang="en-US" b="1" dirty="0" smtClean="0"/>
              <a:t>: </a:t>
            </a:r>
            <a:r>
              <a:rPr lang="en-US" dirty="0" smtClean="0"/>
              <a:t>Allow </a:t>
            </a:r>
            <a:r>
              <a:rPr lang="en-US" dirty="0"/>
              <a:t>dishes to air dry. Don’t dry with a cloth or towel; this can spread germs.</a:t>
            </a:r>
          </a:p>
          <a:p>
            <a:endParaRPr lang="en-US" dirty="0"/>
          </a:p>
        </p:txBody>
      </p:sp>
    </p:spTree>
    <p:extLst>
      <p:ext uri="{BB962C8B-B14F-4D97-AF65-F5344CB8AC3E}">
        <p14:creationId xmlns:p14="http://schemas.microsoft.com/office/powerpoint/2010/main" val="13318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4</a:t>
            </a:r>
            <a:endParaRPr lang="en-US" dirty="0"/>
          </a:p>
        </p:txBody>
      </p:sp>
      <p:sp>
        <p:nvSpPr>
          <p:cNvPr id="5" name="Content Placeholder 4"/>
          <p:cNvSpPr>
            <a:spLocks noGrp="1"/>
          </p:cNvSpPr>
          <p:nvPr>
            <p:ph idx="1"/>
          </p:nvPr>
        </p:nvSpPr>
        <p:spPr>
          <a:xfrm>
            <a:off x="336724" y="960462"/>
            <a:ext cx="5031325" cy="3748006"/>
          </a:xfrm>
        </p:spPr>
        <p:txBody>
          <a:bodyPr>
            <a:normAutofit/>
          </a:bodyPr>
          <a:lstStyle/>
          <a:p>
            <a:pPr marL="457200" indent="-457200">
              <a:lnSpc>
                <a:spcPct val="80000"/>
              </a:lnSpc>
              <a:spcBef>
                <a:spcPts val="360"/>
              </a:spcBef>
              <a:buFont typeface="+mj-lt"/>
              <a:buAutoNum type="arabicPeriod" startAt="4"/>
            </a:pPr>
            <a:r>
              <a:rPr lang="en-US" sz="1600" dirty="0">
                <a:solidFill>
                  <a:srgbClr val="FF0000"/>
                </a:solidFill>
              </a:rPr>
              <a:t>Explain what a vector is and how insects and rodents can be controlled in your home, in your community, and at camp. Tell why this is important. In your discussion, explain which vectors can be easily controlled by individuals and which ones require long-term, collective action.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744017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336724" y="1350110"/>
            <a:ext cx="6184553" cy="3512213"/>
          </a:xfrm>
        </p:spPr>
        <p:txBody>
          <a:bodyPr>
            <a:normAutofit/>
          </a:bodyPr>
          <a:lstStyle/>
          <a:p>
            <a:r>
              <a:rPr lang="en-US" sz="1600" dirty="0" smtClean="0"/>
              <a:t>A </a:t>
            </a:r>
            <a:r>
              <a:rPr lang="en-US" sz="1600" dirty="0"/>
              <a:t>disease vector is </a:t>
            </a:r>
            <a:r>
              <a:rPr lang="en-US" sz="1600" dirty="0" smtClean="0"/>
              <a:t>an organism that does not cause a disease, but transmits an infection by conveying pathogens from one host to another, serving as a route of transmission.</a:t>
            </a:r>
            <a:endParaRPr lang="en-US" sz="1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7" t="26776" r="-257" b="2937"/>
          <a:stretch/>
        </p:blipFill>
        <p:spPr>
          <a:xfrm>
            <a:off x="680310" y="2113635"/>
            <a:ext cx="5497380" cy="2900966"/>
          </a:xfrm>
          <a:prstGeom prst="rect">
            <a:avLst/>
          </a:prstGeom>
        </p:spPr>
      </p:pic>
    </p:spTree>
    <p:extLst>
      <p:ext uri="{BB962C8B-B14F-4D97-AF65-F5344CB8AC3E}">
        <p14:creationId xmlns:p14="http://schemas.microsoft.com/office/powerpoint/2010/main" val="1069011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222195" y="1350110"/>
            <a:ext cx="6413609" cy="3793390"/>
          </a:xfrm>
        </p:spPr>
        <p:txBody>
          <a:bodyPr>
            <a:normAutofit fontScale="92500" lnSpcReduction="20000"/>
          </a:bodyPr>
          <a:lstStyle/>
          <a:p>
            <a:pPr marL="0" indent="0">
              <a:buNone/>
            </a:pPr>
            <a:r>
              <a:rPr lang="en-US" sz="2200" dirty="0"/>
              <a:t>Vector control focuses on utilizing preventive methods to control or eliminate vector populations. Common preventive measures are: </a:t>
            </a:r>
          </a:p>
          <a:p>
            <a:r>
              <a:rPr lang="en-US" sz="1900" b="1" dirty="0"/>
              <a:t>Habitat and environmental control</a:t>
            </a:r>
          </a:p>
          <a:p>
            <a:pPr lvl="1"/>
            <a:r>
              <a:rPr lang="en-US" sz="1900" dirty="0"/>
              <a:t>Removing or reducing areas where vectors can easily breed can help limit their growth. </a:t>
            </a:r>
            <a:endParaRPr lang="en-US" sz="1900" dirty="0" smtClean="0"/>
          </a:p>
          <a:p>
            <a:pPr lvl="2"/>
            <a:r>
              <a:rPr lang="en-US" dirty="0" smtClean="0"/>
              <a:t>Both individuals and communities can undertake stagnant </a:t>
            </a:r>
            <a:r>
              <a:rPr lang="en-US" dirty="0"/>
              <a:t>water removal, destruction of old tires and cans which serve as mosquito breeding </a:t>
            </a:r>
            <a:r>
              <a:rPr lang="en-US" dirty="0" smtClean="0"/>
              <a:t>environment. </a:t>
            </a:r>
            <a:endParaRPr lang="en-US" dirty="0"/>
          </a:p>
          <a:p>
            <a:pPr lvl="2"/>
            <a:r>
              <a:rPr lang="en-US" dirty="0"/>
              <a:t>Both individuals and communities can </a:t>
            </a:r>
            <a:r>
              <a:rPr lang="en-US" dirty="0" smtClean="0"/>
              <a:t>reduce </a:t>
            </a:r>
            <a:r>
              <a:rPr lang="en-US" dirty="0"/>
              <a:t>the </a:t>
            </a:r>
            <a:r>
              <a:rPr lang="en-US" dirty="0" smtClean="0"/>
              <a:t>presence of garbage </a:t>
            </a:r>
            <a:r>
              <a:rPr lang="en-US" dirty="0"/>
              <a:t>to reduce the incidence of flies </a:t>
            </a:r>
            <a:r>
              <a:rPr lang="en-US" dirty="0" smtClean="0"/>
              <a:t>and rodents acting </a:t>
            </a:r>
            <a:r>
              <a:rPr lang="en-US" dirty="0"/>
              <a:t>as vectors to spread diseases. </a:t>
            </a:r>
            <a:endParaRPr lang="en-US" dirty="0" smtClean="0"/>
          </a:p>
          <a:p>
            <a:pPr lvl="2"/>
            <a:r>
              <a:rPr lang="en-US" dirty="0"/>
              <a:t>Both individuals and communities can reduce the presence of </a:t>
            </a:r>
            <a:r>
              <a:rPr lang="en-US" dirty="0" smtClean="0"/>
              <a:t>human/animal (pet) feces to </a:t>
            </a:r>
            <a:r>
              <a:rPr lang="en-US" dirty="0"/>
              <a:t>reduce the incidence of flies acting as vectors to spread </a:t>
            </a:r>
            <a:r>
              <a:rPr lang="en-US" dirty="0" smtClean="0"/>
              <a:t>diseases. </a:t>
            </a:r>
            <a:endParaRPr lang="en-US" dirty="0"/>
          </a:p>
        </p:txBody>
      </p:sp>
    </p:spTree>
    <p:extLst>
      <p:ext uri="{BB962C8B-B14F-4D97-AF65-F5344CB8AC3E}">
        <p14:creationId xmlns:p14="http://schemas.microsoft.com/office/powerpoint/2010/main" val="90475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35" y="351315"/>
            <a:ext cx="5383152" cy="610820"/>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20186"/>
            <a:ext cx="6184553" cy="3359507"/>
          </a:xfrm>
        </p:spPr>
        <p:txBody>
          <a:bodyPr>
            <a:noAutofit/>
          </a:bodyPr>
          <a:lstStyle/>
          <a:p>
            <a:pPr marL="457200" indent="-457200">
              <a:spcBef>
                <a:spcPts val="0"/>
              </a:spcBef>
              <a:buFont typeface="+mj-lt"/>
              <a:buAutoNum type="arabicPeriod" startAt="5"/>
            </a:pPr>
            <a:r>
              <a:rPr lang="en-US" sz="1600" dirty="0" smtClean="0"/>
              <a:t>With </a:t>
            </a:r>
            <a:r>
              <a:rPr lang="en-US" sz="1600" dirty="0"/>
              <a:t>your parent's and counselor's approval, do ONE of the following:</a:t>
            </a:r>
          </a:p>
          <a:p>
            <a:pPr marL="800100" lvl="1" indent="-457200">
              <a:spcBef>
                <a:spcPts val="0"/>
              </a:spcBef>
              <a:buFont typeface="+mj-lt"/>
              <a:buAutoNum type="alphaLcPeriod" startAt="2"/>
            </a:pPr>
            <a:r>
              <a:rPr lang="en-US" sz="1600" dirty="0" smtClean="0"/>
              <a:t>Visit </a:t>
            </a:r>
            <a:r>
              <a:rPr lang="en-US" sz="1600" dirty="0"/>
              <a:t>a food service facility, such as a restaurant or school cafeteria.</a:t>
            </a:r>
          </a:p>
          <a:p>
            <a:pPr marL="1028700" lvl="2" indent="-457200">
              <a:spcBef>
                <a:spcPts val="0"/>
              </a:spcBef>
              <a:buFont typeface="+mj-lt"/>
              <a:buAutoNum type="arabicPeriod"/>
            </a:pPr>
            <a:r>
              <a:rPr lang="en-US" sz="1600" dirty="0"/>
              <a:t>Observe food preparation, handling, and storage. Learn how the facility keeps food from becoming contaminated.</a:t>
            </a:r>
          </a:p>
          <a:p>
            <a:pPr marL="1028700" lvl="2" indent="-457200">
              <a:spcBef>
                <a:spcPts val="0"/>
              </a:spcBef>
              <a:buFont typeface="+mj-lt"/>
              <a:buAutoNum type="arabicPeriod"/>
            </a:pPr>
            <a:r>
              <a:rPr lang="en-US" sz="1600" dirty="0"/>
              <a:t>Find out what conditions allow micro-organisms to multiply in food, what can be done to help prevent them from growing and spreading, and how to kill them.</a:t>
            </a:r>
          </a:p>
          <a:p>
            <a:pPr marL="1028700" lvl="2" indent="-457200">
              <a:spcBef>
                <a:spcPts val="0"/>
              </a:spcBef>
              <a:buFont typeface="+mj-lt"/>
              <a:buAutoNum type="arabicPeriod"/>
            </a:pPr>
            <a:r>
              <a:rPr lang="en-US" sz="1600" dirty="0"/>
              <a:t>Discuss the importance of using a thermometer to check food temperatures.</a:t>
            </a:r>
          </a:p>
          <a:p>
            <a:pPr marL="1028700" lvl="2" indent="-457200">
              <a:spcBef>
                <a:spcPts val="0"/>
              </a:spcBef>
              <a:buFont typeface="+mj-lt"/>
              <a:buAutoNum type="arabicPeriod"/>
            </a:pPr>
            <a:r>
              <a:rPr lang="en-US" sz="1600" dirty="0"/>
              <a:t>Discuss your visit and what you learned with your counselor</a:t>
            </a:r>
            <a:r>
              <a:rPr lang="en-US" sz="1600" dirty="0" smtClean="0"/>
              <a:t>.</a:t>
            </a:r>
            <a:endParaRPr lang="en-US" sz="1600" dirty="0"/>
          </a:p>
        </p:txBody>
      </p:sp>
      <p:sp>
        <p:nvSpPr>
          <p:cNvPr id="4" name="TextBox 3"/>
          <p:cNvSpPr txBox="1"/>
          <p:nvPr/>
        </p:nvSpPr>
        <p:spPr>
          <a:xfrm>
            <a:off x="374900" y="12216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67009"/>
            <a:ext cx="763525" cy="779432"/>
          </a:xfrm>
          <a:prstGeom prst="rect">
            <a:avLst/>
          </a:prstGeom>
        </p:spPr>
      </p:pic>
    </p:spTree>
    <p:extLst>
      <p:ext uri="{BB962C8B-B14F-4D97-AF65-F5344CB8AC3E}">
        <p14:creationId xmlns:p14="http://schemas.microsoft.com/office/powerpoint/2010/main" val="569810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222195" y="1350110"/>
            <a:ext cx="6413609" cy="3793390"/>
          </a:xfrm>
        </p:spPr>
        <p:txBody>
          <a:bodyPr>
            <a:normAutofit/>
          </a:bodyPr>
          <a:lstStyle/>
          <a:p>
            <a:pPr marL="0" indent="0">
              <a:lnSpc>
                <a:spcPct val="80000"/>
              </a:lnSpc>
              <a:buNone/>
            </a:pPr>
            <a:r>
              <a:rPr lang="en-US" sz="2000" dirty="0"/>
              <a:t>Vector control focuses on utilizing preventive methods to control or eliminate vector populations. Common preventive measures are: </a:t>
            </a:r>
          </a:p>
          <a:p>
            <a:pPr>
              <a:spcBef>
                <a:spcPts val="0"/>
              </a:spcBef>
            </a:pPr>
            <a:r>
              <a:rPr lang="en-US" sz="1800" b="1" dirty="0" smtClean="0"/>
              <a:t>Reducing contact</a:t>
            </a:r>
          </a:p>
          <a:p>
            <a:pPr lvl="1">
              <a:spcBef>
                <a:spcPts val="0"/>
              </a:spcBef>
            </a:pPr>
            <a:r>
              <a:rPr lang="en-US" sz="1800" dirty="0" smtClean="0"/>
              <a:t>Limiting exposure to insects or animals that are known disease vectors can reduce the likelihood of contact with vectors reducing infection risks significantly. </a:t>
            </a:r>
          </a:p>
          <a:p>
            <a:pPr lvl="2">
              <a:spcBef>
                <a:spcPts val="0"/>
              </a:spcBef>
            </a:pPr>
            <a:r>
              <a:rPr lang="en-US" dirty="0" smtClean="0"/>
              <a:t>The individual can use screens on homes or tents and wear protective clothing when outside, to reduce the likelihood of contact with insect vectors.</a:t>
            </a:r>
          </a:p>
          <a:p>
            <a:pPr lvl="2">
              <a:spcBef>
                <a:spcPts val="0"/>
              </a:spcBef>
            </a:pPr>
            <a:r>
              <a:rPr lang="en-US" dirty="0" smtClean="0"/>
              <a:t>Eliminate entry points that rodents can use to enter the home.</a:t>
            </a:r>
            <a:endParaRPr lang="en-US" dirty="0" smtClean="0"/>
          </a:p>
        </p:txBody>
      </p:sp>
    </p:spTree>
    <p:extLst>
      <p:ext uri="{BB962C8B-B14F-4D97-AF65-F5344CB8AC3E}">
        <p14:creationId xmlns:p14="http://schemas.microsoft.com/office/powerpoint/2010/main" val="15072443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222195" y="1350110"/>
            <a:ext cx="6413609" cy="3664920"/>
          </a:xfrm>
        </p:spPr>
        <p:txBody>
          <a:bodyPr>
            <a:normAutofit fontScale="77500" lnSpcReduction="20000"/>
          </a:bodyPr>
          <a:lstStyle/>
          <a:p>
            <a:pPr marL="0" indent="0">
              <a:buNone/>
            </a:pPr>
            <a:r>
              <a:rPr lang="en-US" sz="2600" dirty="0"/>
              <a:t>Vector control focuses on utilizing preventive methods to control or eliminate vector populations. Common preventive measures are: </a:t>
            </a:r>
          </a:p>
          <a:p>
            <a:r>
              <a:rPr lang="en-US" b="1" dirty="0" smtClean="0"/>
              <a:t>Chemical </a:t>
            </a:r>
            <a:r>
              <a:rPr lang="en-US" b="1" dirty="0"/>
              <a:t>control</a:t>
            </a:r>
          </a:p>
          <a:p>
            <a:pPr lvl="1"/>
            <a:r>
              <a:rPr lang="en-US" dirty="0" smtClean="0"/>
              <a:t>Larvicides </a:t>
            </a:r>
            <a:r>
              <a:rPr lang="en-US" dirty="0"/>
              <a:t>can be used in mosquito breeding </a:t>
            </a:r>
            <a:r>
              <a:rPr lang="en-US" dirty="0" smtClean="0"/>
              <a:t>zones through community programs.</a:t>
            </a:r>
          </a:p>
          <a:p>
            <a:pPr lvl="1"/>
            <a:r>
              <a:rPr lang="en-US" dirty="0" smtClean="0"/>
              <a:t>Insecticides </a:t>
            </a:r>
            <a:r>
              <a:rPr lang="en-US" dirty="0"/>
              <a:t>can be applied </a:t>
            </a:r>
            <a:r>
              <a:rPr lang="en-US" dirty="0" smtClean="0"/>
              <a:t>both around the home and community.</a:t>
            </a:r>
          </a:p>
          <a:p>
            <a:pPr lvl="1"/>
            <a:r>
              <a:rPr lang="en-US" dirty="0" smtClean="0"/>
              <a:t>Individuals using insect repellents </a:t>
            </a:r>
            <a:r>
              <a:rPr lang="en-US" dirty="0"/>
              <a:t>can reduce </a:t>
            </a:r>
            <a:r>
              <a:rPr lang="en-US" dirty="0" smtClean="0"/>
              <a:t>insect and tick </a:t>
            </a:r>
            <a:r>
              <a:rPr lang="en-US" dirty="0"/>
              <a:t>bites and thus infection. </a:t>
            </a:r>
            <a:endParaRPr lang="en-US" dirty="0" smtClean="0"/>
          </a:p>
          <a:p>
            <a:pPr lvl="1"/>
            <a:r>
              <a:rPr lang="en-US" dirty="0" smtClean="0"/>
              <a:t>Both individuals and communities can use rodenticides (rat poison) to control mice and rats.</a:t>
            </a:r>
          </a:p>
          <a:p>
            <a:r>
              <a:rPr lang="en-US" b="1" dirty="0" smtClean="0"/>
              <a:t>Biological </a:t>
            </a:r>
            <a:r>
              <a:rPr lang="en-US" b="1" dirty="0"/>
              <a:t>control</a:t>
            </a:r>
          </a:p>
          <a:p>
            <a:pPr lvl="1"/>
            <a:r>
              <a:rPr lang="en-US" dirty="0"/>
              <a:t>The use of natural vector </a:t>
            </a:r>
            <a:r>
              <a:rPr lang="en-US" dirty="0" smtClean="0"/>
              <a:t>predators by government agencies can </a:t>
            </a:r>
            <a:r>
              <a:rPr lang="en-US" dirty="0"/>
              <a:t>help control vector populations. </a:t>
            </a:r>
            <a:endParaRPr lang="en-US" dirty="0" smtClean="0"/>
          </a:p>
          <a:p>
            <a:pPr lvl="2"/>
            <a:r>
              <a:rPr lang="en-US" dirty="0" smtClean="0"/>
              <a:t>Using </a:t>
            </a:r>
            <a:r>
              <a:rPr lang="en-US" dirty="0"/>
              <a:t>fish that eat mosquito larvae</a:t>
            </a:r>
            <a:r>
              <a:rPr lang="en-US" dirty="0" smtClean="0"/>
              <a:t>,.</a:t>
            </a:r>
          </a:p>
          <a:p>
            <a:endParaRPr lang="en-US" dirty="0"/>
          </a:p>
        </p:txBody>
      </p:sp>
    </p:spTree>
    <p:extLst>
      <p:ext uri="{BB962C8B-B14F-4D97-AF65-F5344CB8AC3E}">
        <p14:creationId xmlns:p14="http://schemas.microsoft.com/office/powerpoint/2010/main" val="1213767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196" y="128470"/>
            <a:ext cx="5145853" cy="572644"/>
          </a:xfrm>
        </p:spPr>
        <p:txBody>
          <a:bodyPr/>
          <a:lstStyle/>
          <a:p>
            <a:r>
              <a:rPr lang="en-US" dirty="0" smtClean="0"/>
              <a:t>Requirement 5</a:t>
            </a:r>
            <a:endParaRPr lang="en-US" dirty="0"/>
          </a:p>
        </p:txBody>
      </p:sp>
      <p:sp>
        <p:nvSpPr>
          <p:cNvPr id="5" name="Content Placeholder 4"/>
          <p:cNvSpPr>
            <a:spLocks noGrp="1"/>
          </p:cNvSpPr>
          <p:nvPr>
            <p:ph idx="1"/>
          </p:nvPr>
        </p:nvSpPr>
        <p:spPr>
          <a:xfrm>
            <a:off x="222196" y="739290"/>
            <a:ext cx="5191969" cy="4404210"/>
          </a:xfrm>
        </p:spPr>
        <p:txBody>
          <a:bodyPr>
            <a:normAutofit fontScale="70000" lnSpcReduction="20000"/>
          </a:bodyPr>
          <a:lstStyle/>
          <a:p>
            <a:pPr marL="457200" indent="-457200">
              <a:buFont typeface="+mj-lt"/>
              <a:buAutoNum type="arabicPeriod" startAt="5"/>
            </a:pPr>
            <a:r>
              <a:rPr lang="en-US" dirty="0"/>
              <a:t>With your parent's and counselor's approval, do ONE of the following:</a:t>
            </a:r>
          </a:p>
          <a:p>
            <a:pPr marL="800100" lvl="1" indent="-457200">
              <a:buFont typeface="+mj-lt"/>
              <a:buAutoNum type="alphaLcPeriod"/>
            </a:pPr>
            <a:r>
              <a:rPr lang="en-US" dirty="0">
                <a:solidFill>
                  <a:srgbClr val="FF0000"/>
                </a:solidFill>
              </a:rPr>
              <a:t>Visit a municipal wastewater treatment facility OR a solid-waste management operation in your community.</a:t>
            </a:r>
          </a:p>
          <a:p>
            <a:pPr marL="1028700" lvl="2" indent="-342900">
              <a:buFont typeface="+mj-lt"/>
              <a:buAutoNum type="arabicPeriod"/>
            </a:pPr>
            <a:r>
              <a:rPr lang="en-US" dirty="0">
                <a:solidFill>
                  <a:srgbClr val="FF0000"/>
                </a:solidFill>
              </a:rPr>
              <a:t>Describe how the facility safely treats and disposes of sewage or solid waste.</a:t>
            </a:r>
          </a:p>
          <a:p>
            <a:pPr marL="1028700" lvl="2" indent="-342900">
              <a:buFont typeface="+mj-lt"/>
              <a:buAutoNum type="arabicPeriod"/>
            </a:pPr>
            <a:r>
              <a:rPr lang="en-US" dirty="0"/>
              <a:t>Discuss your visit and what you learned with your counselor.</a:t>
            </a:r>
          </a:p>
          <a:p>
            <a:pPr marL="1028700" lvl="2" indent="-342900">
              <a:buFont typeface="+mj-lt"/>
              <a:buAutoNum type="arabicPeriod"/>
            </a:pPr>
            <a:r>
              <a:rPr lang="en-US" dirty="0"/>
              <a:t>Describe how sewage and solid waste should be disposed of under wilderness camping conditions.</a:t>
            </a:r>
          </a:p>
          <a:p>
            <a:pPr marL="800100" lvl="1" indent="-457200">
              <a:buFont typeface="+mj-lt"/>
              <a:buAutoNum type="alphaLcPeriod"/>
            </a:pPr>
            <a:r>
              <a:rPr lang="en-US" dirty="0"/>
              <a:t>Visit a food service facility, such as a restaurant or school cafeteria.</a:t>
            </a:r>
          </a:p>
          <a:p>
            <a:pPr marL="1028700" lvl="2" indent="-342900">
              <a:buFont typeface="+mj-lt"/>
              <a:buAutoNum type="arabicPeriod"/>
            </a:pPr>
            <a:r>
              <a:rPr lang="en-US" dirty="0"/>
              <a:t>Observe food preparation, handling, and storage. Learn how the facility keeps food from becoming contaminated.</a:t>
            </a:r>
          </a:p>
          <a:p>
            <a:pPr marL="1028700" lvl="2" indent="-342900">
              <a:buFont typeface="+mj-lt"/>
              <a:buAutoNum type="arabicPeriod"/>
            </a:pPr>
            <a:r>
              <a:rPr lang="en-US" dirty="0"/>
              <a:t>Find out what conditions allow micro-organisms to multiply in food, what can be done to help prevent them from growing and spreading, and how to kill them.</a:t>
            </a:r>
          </a:p>
          <a:p>
            <a:pPr marL="1028700" lvl="2" indent="-342900">
              <a:buFont typeface="+mj-lt"/>
              <a:buAutoNum type="arabicPeriod"/>
            </a:pPr>
            <a:r>
              <a:rPr lang="en-US" dirty="0"/>
              <a:t>Discuss the importance of using a thermometer to check food temperatures.</a:t>
            </a:r>
          </a:p>
          <a:p>
            <a:pPr marL="1028700" lvl="2" indent="-342900">
              <a:buFont typeface="+mj-lt"/>
              <a:buAutoNum type="arabicPeriod"/>
            </a:pPr>
            <a:r>
              <a:rPr lang="en-US" dirty="0"/>
              <a:t>Discuss your visit and what you learned with your counselor.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75" y="25076"/>
            <a:ext cx="763525" cy="779432"/>
          </a:xfrm>
          <a:prstGeom prst="rect">
            <a:avLst/>
          </a:prstGeom>
        </p:spPr>
      </p:pic>
    </p:spTree>
    <p:extLst>
      <p:ext uri="{BB962C8B-B14F-4D97-AF65-F5344CB8AC3E}">
        <p14:creationId xmlns:p14="http://schemas.microsoft.com/office/powerpoint/2010/main" val="3681812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5a</a:t>
            </a:r>
            <a:r>
              <a:rPr lang="en-US" sz="2000" dirty="0" smtClean="0"/>
              <a:t>1</a:t>
            </a:r>
            <a:endParaRPr lang="en-US" dirty="0"/>
          </a:p>
        </p:txBody>
      </p:sp>
      <p:sp>
        <p:nvSpPr>
          <p:cNvPr id="3" name="Content Placeholder 2"/>
          <p:cNvSpPr>
            <a:spLocks noGrp="1"/>
          </p:cNvSpPr>
          <p:nvPr>
            <p:ph idx="1"/>
          </p:nvPr>
        </p:nvSpPr>
        <p:spPr>
          <a:xfrm>
            <a:off x="336724" y="4404210"/>
            <a:ext cx="6184553" cy="458113"/>
          </a:xfrm>
        </p:spPr>
        <p:txBody>
          <a:bodyPr/>
          <a:lstStyle/>
          <a:p>
            <a:pPr marL="0" indent="0" algn="ctr">
              <a:buNone/>
            </a:pPr>
            <a:r>
              <a:rPr lang="en-US" dirty="0" smtClean="0"/>
              <a:t>Take a virtual tour of a </a:t>
            </a:r>
            <a:r>
              <a:rPr lang="en-US" dirty="0" smtClean="0">
                <a:hlinkClick r:id="rId2"/>
              </a:rPr>
              <a:t>Wastewater Treatment Plant</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8396"/>
            <a:ext cx="6858000" cy="3099460"/>
          </a:xfrm>
          <a:prstGeom prst="rect">
            <a:avLst/>
          </a:prstGeom>
        </p:spPr>
      </p:pic>
    </p:spTree>
    <p:extLst>
      <p:ext uri="{BB962C8B-B14F-4D97-AF65-F5344CB8AC3E}">
        <p14:creationId xmlns:p14="http://schemas.microsoft.com/office/powerpoint/2010/main" val="3755823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5a</a:t>
            </a:r>
            <a:r>
              <a:rPr lang="en-US" sz="2000" dirty="0" smtClean="0"/>
              <a:t>1</a:t>
            </a:r>
            <a:endParaRPr lang="en-US" dirty="0"/>
          </a:p>
        </p:txBody>
      </p:sp>
      <p:sp>
        <p:nvSpPr>
          <p:cNvPr id="3" name="Content Placeholder 2"/>
          <p:cNvSpPr>
            <a:spLocks noGrp="1"/>
          </p:cNvSpPr>
          <p:nvPr>
            <p:ph idx="1"/>
          </p:nvPr>
        </p:nvSpPr>
        <p:spPr>
          <a:xfrm>
            <a:off x="222195" y="4327856"/>
            <a:ext cx="6413610" cy="534467"/>
          </a:xfrm>
        </p:spPr>
        <p:txBody>
          <a:bodyPr/>
          <a:lstStyle/>
          <a:p>
            <a:pPr marL="0" indent="0" algn="ctr">
              <a:buNone/>
            </a:pPr>
            <a:r>
              <a:rPr lang="en-US" dirty="0" smtClean="0"/>
              <a:t>Take a virtual tour of a </a:t>
            </a:r>
            <a:r>
              <a:rPr lang="en-US" dirty="0" smtClean="0">
                <a:hlinkClick r:id="rId2"/>
              </a:rPr>
              <a:t>Solid Waste Management Facility</a:t>
            </a:r>
            <a:r>
              <a:rPr lang="en-US" dirty="0" smtClean="0"/>
              <a:t>.</a:t>
            </a:r>
            <a:endParaRPr lang="en-US" dirty="0"/>
          </a:p>
        </p:txBody>
      </p:sp>
      <p:pic>
        <p:nvPicPr>
          <p:cNvPr id="5" name="Picture 4"/>
          <p:cNvPicPr>
            <a:picLocks noChangeAspect="1"/>
          </p:cNvPicPr>
          <p:nvPr/>
        </p:nvPicPr>
        <p:blipFill>
          <a:blip r:embed="rId3"/>
          <a:stretch>
            <a:fillRect/>
          </a:stretch>
        </p:blipFill>
        <p:spPr>
          <a:xfrm>
            <a:off x="492860" y="1244909"/>
            <a:ext cx="5872280" cy="3082947"/>
          </a:xfrm>
          <a:prstGeom prst="rect">
            <a:avLst/>
          </a:prstGeom>
        </p:spPr>
      </p:pic>
    </p:spTree>
    <p:extLst>
      <p:ext uri="{BB962C8B-B14F-4D97-AF65-F5344CB8AC3E}">
        <p14:creationId xmlns:p14="http://schemas.microsoft.com/office/powerpoint/2010/main" val="1191704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196" y="128470"/>
            <a:ext cx="5145853" cy="572644"/>
          </a:xfrm>
        </p:spPr>
        <p:txBody>
          <a:bodyPr/>
          <a:lstStyle/>
          <a:p>
            <a:r>
              <a:rPr lang="en-US" dirty="0" smtClean="0"/>
              <a:t>Requirement 5</a:t>
            </a:r>
            <a:endParaRPr lang="en-US" dirty="0"/>
          </a:p>
        </p:txBody>
      </p:sp>
      <p:sp>
        <p:nvSpPr>
          <p:cNvPr id="5" name="Content Placeholder 4"/>
          <p:cNvSpPr>
            <a:spLocks noGrp="1"/>
          </p:cNvSpPr>
          <p:nvPr>
            <p:ph idx="1"/>
          </p:nvPr>
        </p:nvSpPr>
        <p:spPr>
          <a:xfrm>
            <a:off x="222196" y="739290"/>
            <a:ext cx="5191969" cy="4404210"/>
          </a:xfrm>
        </p:spPr>
        <p:txBody>
          <a:bodyPr>
            <a:normAutofit fontScale="70000" lnSpcReduction="20000"/>
          </a:bodyPr>
          <a:lstStyle/>
          <a:p>
            <a:pPr marL="457200" indent="-457200">
              <a:buFont typeface="+mj-lt"/>
              <a:buAutoNum type="arabicPeriod" startAt="5"/>
            </a:pPr>
            <a:r>
              <a:rPr lang="en-US" dirty="0"/>
              <a:t>With your parent's and counselor's approval, do ONE of the following:</a:t>
            </a:r>
          </a:p>
          <a:p>
            <a:pPr marL="800100" lvl="1" indent="-457200">
              <a:buFont typeface="+mj-lt"/>
              <a:buAutoNum type="alphaLcPeriod"/>
            </a:pPr>
            <a:r>
              <a:rPr lang="en-US" dirty="0"/>
              <a:t>Visit a municipal wastewater treatment facility OR a solid-waste management operation in your community.</a:t>
            </a:r>
          </a:p>
          <a:p>
            <a:pPr marL="1028700" lvl="2" indent="-342900">
              <a:buFont typeface="+mj-lt"/>
              <a:buAutoNum type="arabicPeriod"/>
            </a:pPr>
            <a:r>
              <a:rPr lang="en-US" dirty="0"/>
              <a:t>Describe how the facility safely treats and disposes of sewage or solid waste.</a:t>
            </a:r>
          </a:p>
          <a:p>
            <a:pPr marL="1028700" lvl="2" indent="-342900">
              <a:buFont typeface="+mj-lt"/>
              <a:buAutoNum type="arabicPeriod"/>
            </a:pPr>
            <a:r>
              <a:rPr lang="en-US" dirty="0"/>
              <a:t>Discuss your visit and what you learned with your counselor.</a:t>
            </a:r>
          </a:p>
          <a:p>
            <a:pPr marL="1028700" lvl="2" indent="-342900">
              <a:buFont typeface="+mj-lt"/>
              <a:buAutoNum type="arabicPeriod"/>
            </a:pPr>
            <a:r>
              <a:rPr lang="en-US" dirty="0">
                <a:solidFill>
                  <a:srgbClr val="C00000"/>
                </a:solidFill>
              </a:rPr>
              <a:t>Describe how sewage and solid waste should be disposed of under wilderness camping conditions.</a:t>
            </a:r>
          </a:p>
          <a:p>
            <a:pPr marL="800100" lvl="1" indent="-457200">
              <a:buFont typeface="+mj-lt"/>
              <a:buAutoNum type="alphaLcPeriod"/>
            </a:pPr>
            <a:r>
              <a:rPr lang="en-US" dirty="0"/>
              <a:t>Visit a food service facility, such as a restaurant or school cafeteria.</a:t>
            </a:r>
          </a:p>
          <a:p>
            <a:pPr marL="1028700" lvl="2" indent="-342900">
              <a:buFont typeface="+mj-lt"/>
              <a:buAutoNum type="arabicPeriod"/>
            </a:pPr>
            <a:r>
              <a:rPr lang="en-US" dirty="0"/>
              <a:t>Observe food preparation, handling, and storage. Learn how the facility keeps food from becoming contaminated.</a:t>
            </a:r>
          </a:p>
          <a:p>
            <a:pPr marL="1028700" lvl="2" indent="-342900">
              <a:buFont typeface="+mj-lt"/>
              <a:buAutoNum type="arabicPeriod"/>
            </a:pPr>
            <a:r>
              <a:rPr lang="en-US" dirty="0"/>
              <a:t>Find out what conditions allow micro-organisms to multiply in food, what can be done to help prevent them from growing and spreading, and how to kill them.</a:t>
            </a:r>
          </a:p>
          <a:p>
            <a:pPr marL="1028700" lvl="2" indent="-342900">
              <a:buFont typeface="+mj-lt"/>
              <a:buAutoNum type="arabicPeriod"/>
            </a:pPr>
            <a:r>
              <a:rPr lang="en-US" dirty="0"/>
              <a:t>Discuss the importance of using a thermometer to check food temperatures.</a:t>
            </a:r>
          </a:p>
          <a:p>
            <a:pPr marL="1028700" lvl="2" indent="-342900">
              <a:buFont typeface="+mj-lt"/>
              <a:buAutoNum type="arabicPeriod"/>
            </a:pPr>
            <a:r>
              <a:rPr lang="en-US" dirty="0"/>
              <a:t>Discuss your visit and what you learned with your counselor.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75" y="25076"/>
            <a:ext cx="763525" cy="779432"/>
          </a:xfrm>
          <a:prstGeom prst="rect">
            <a:avLst/>
          </a:prstGeom>
        </p:spPr>
      </p:pic>
    </p:spTree>
    <p:extLst>
      <p:ext uri="{BB962C8B-B14F-4D97-AF65-F5344CB8AC3E}">
        <p14:creationId xmlns:p14="http://schemas.microsoft.com/office/powerpoint/2010/main" val="773511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5a</a:t>
            </a:r>
            <a:r>
              <a:rPr lang="en-US" sz="2000" dirty="0" smtClean="0"/>
              <a:t>3</a:t>
            </a:r>
            <a:endParaRPr lang="en-US" sz="2000" dirty="0"/>
          </a:p>
        </p:txBody>
      </p:sp>
      <p:sp>
        <p:nvSpPr>
          <p:cNvPr id="3" name="Content Placeholder 2"/>
          <p:cNvSpPr>
            <a:spLocks noGrp="1"/>
          </p:cNvSpPr>
          <p:nvPr>
            <p:ph idx="1"/>
          </p:nvPr>
        </p:nvSpPr>
        <p:spPr/>
        <p:txBody>
          <a:bodyPr>
            <a:normAutofit fontScale="85000" lnSpcReduction="20000"/>
          </a:bodyPr>
          <a:lstStyle/>
          <a:p>
            <a:pPr marL="0" indent="0">
              <a:buNone/>
            </a:pPr>
            <a:r>
              <a:rPr lang="en-US" sz="2400" dirty="0" smtClean="0"/>
              <a:t>How </a:t>
            </a:r>
            <a:r>
              <a:rPr lang="en-US" sz="2400" dirty="0"/>
              <a:t>sewage and solid waste should be disposed of under wilderness camping conditions</a:t>
            </a:r>
            <a:r>
              <a:rPr lang="en-US" sz="2400" dirty="0" smtClean="0"/>
              <a:t>.</a:t>
            </a:r>
          </a:p>
          <a:p>
            <a:r>
              <a:rPr lang="en-US" b="1" dirty="0" smtClean="0"/>
              <a:t>Human Waste</a:t>
            </a:r>
            <a:endParaRPr lang="en-US" b="1" dirty="0"/>
          </a:p>
          <a:p>
            <a:pPr lvl="1"/>
            <a:r>
              <a:rPr lang="en-US" dirty="0"/>
              <a:t>Cat holes are the most widely accepted method of waste disposal. </a:t>
            </a:r>
            <a:endParaRPr lang="en-US" dirty="0" smtClean="0"/>
          </a:p>
          <a:p>
            <a:pPr lvl="1"/>
            <a:r>
              <a:rPr lang="en-US" dirty="0" smtClean="0"/>
              <a:t>Locate </a:t>
            </a:r>
            <a:r>
              <a:rPr lang="en-US" dirty="0"/>
              <a:t>cat holes at least 200 feet (about 70 adult paces) from water, trails and camp. </a:t>
            </a:r>
            <a:endParaRPr lang="en-US" dirty="0" smtClean="0"/>
          </a:p>
          <a:p>
            <a:pPr lvl="1"/>
            <a:r>
              <a:rPr lang="en-US" dirty="0" smtClean="0"/>
              <a:t>Select </a:t>
            </a:r>
            <a:r>
              <a:rPr lang="en-US" dirty="0"/>
              <a:t>an inconspicuous site where other people will be unlikely to walk or camp. </a:t>
            </a:r>
            <a:endParaRPr lang="en-US" dirty="0" smtClean="0"/>
          </a:p>
          <a:p>
            <a:pPr lvl="1"/>
            <a:r>
              <a:rPr lang="en-US" dirty="0" smtClean="0"/>
              <a:t>With </a:t>
            </a:r>
            <a:r>
              <a:rPr lang="en-US" dirty="0"/>
              <a:t>a small garden trowel, dig a hole 6-8 inches deep and 4-6 inches in diameter. </a:t>
            </a:r>
            <a:endParaRPr lang="en-US" dirty="0" smtClean="0"/>
          </a:p>
          <a:p>
            <a:pPr lvl="1"/>
            <a:r>
              <a:rPr lang="en-US" dirty="0" smtClean="0"/>
              <a:t>The </a:t>
            </a:r>
            <a:r>
              <a:rPr lang="en-US" dirty="0"/>
              <a:t>cat hole should be covered and disguised with natural materials when finished. </a:t>
            </a:r>
          </a:p>
          <a:p>
            <a:endParaRPr lang="en-US" dirty="0"/>
          </a:p>
        </p:txBody>
      </p:sp>
    </p:spTree>
    <p:extLst>
      <p:ext uri="{BB962C8B-B14F-4D97-AF65-F5344CB8AC3E}">
        <p14:creationId xmlns:p14="http://schemas.microsoft.com/office/powerpoint/2010/main" val="1457130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t>
            </a:r>
            <a:r>
              <a:rPr lang="en-US" dirty="0" smtClean="0"/>
              <a:t>5a</a:t>
            </a:r>
            <a:r>
              <a:rPr lang="en-US" sz="2000" dirty="0" smtClean="0"/>
              <a:t>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smtClean="0"/>
              <a:t>How </a:t>
            </a:r>
            <a:r>
              <a:rPr lang="en-US" sz="2000" dirty="0"/>
              <a:t>sewage and solid waste should be disposed of under wilderness camping conditions</a:t>
            </a:r>
            <a:r>
              <a:rPr lang="en-US" sz="2000" dirty="0" smtClean="0"/>
              <a:t>.</a:t>
            </a:r>
          </a:p>
          <a:p>
            <a:r>
              <a:rPr lang="en-US" sz="1800" b="1" dirty="0"/>
              <a:t>Other Forms of Waste</a:t>
            </a:r>
          </a:p>
          <a:p>
            <a:pPr lvl="1"/>
            <a:r>
              <a:rPr lang="en-US" sz="1800" dirty="0"/>
              <a:t>“Pack it in, Pack it out” is a familiar mantra to seasoned wildland visitors. </a:t>
            </a:r>
            <a:endParaRPr lang="en-US" sz="1800" dirty="0" smtClean="0"/>
          </a:p>
          <a:p>
            <a:pPr lvl="1"/>
            <a:r>
              <a:rPr lang="en-US" sz="1800" dirty="0" smtClean="0"/>
              <a:t>Any </a:t>
            </a:r>
            <a:r>
              <a:rPr lang="en-US" sz="1800" dirty="0"/>
              <a:t>user of recreation lands has a responsibility to clean up before he or she leaves. </a:t>
            </a:r>
            <a:endParaRPr lang="en-US" sz="1800" dirty="0" smtClean="0"/>
          </a:p>
          <a:p>
            <a:pPr lvl="1"/>
            <a:r>
              <a:rPr lang="en-US" sz="1800" dirty="0" smtClean="0"/>
              <a:t>Inspect </a:t>
            </a:r>
            <a:r>
              <a:rPr lang="en-US" sz="1800" dirty="0"/>
              <a:t>your campsite and rest areas for trash or spilled foods. </a:t>
            </a:r>
            <a:endParaRPr lang="en-US" sz="1800" dirty="0" smtClean="0"/>
          </a:p>
          <a:p>
            <a:pPr lvl="1"/>
            <a:r>
              <a:rPr lang="en-US" sz="1800" dirty="0" smtClean="0"/>
              <a:t>Pack </a:t>
            </a:r>
            <a:r>
              <a:rPr lang="en-US" sz="1800" dirty="0"/>
              <a:t>out all trash and </a:t>
            </a:r>
            <a:r>
              <a:rPr lang="en-US" sz="1800" dirty="0" smtClean="0"/>
              <a:t>garbage in resealable plastic bags and dispose of properly when off of the trail.</a:t>
            </a:r>
            <a:endParaRPr lang="en-US" sz="1800" dirty="0"/>
          </a:p>
          <a:p>
            <a:endParaRPr lang="en-US" dirty="0"/>
          </a:p>
          <a:p>
            <a:endParaRPr lang="en-US" dirty="0"/>
          </a:p>
        </p:txBody>
      </p:sp>
    </p:spTree>
    <p:extLst>
      <p:ext uri="{BB962C8B-B14F-4D97-AF65-F5344CB8AC3E}">
        <p14:creationId xmlns:p14="http://schemas.microsoft.com/office/powerpoint/2010/main" val="3571589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2196" y="128470"/>
            <a:ext cx="5145853" cy="572644"/>
          </a:xfrm>
        </p:spPr>
        <p:txBody>
          <a:bodyPr/>
          <a:lstStyle/>
          <a:p>
            <a:r>
              <a:rPr lang="en-US" dirty="0" smtClean="0"/>
              <a:t>Requirement 5</a:t>
            </a:r>
            <a:endParaRPr lang="en-US" dirty="0"/>
          </a:p>
        </p:txBody>
      </p:sp>
      <p:sp>
        <p:nvSpPr>
          <p:cNvPr id="5" name="Content Placeholder 4"/>
          <p:cNvSpPr>
            <a:spLocks noGrp="1"/>
          </p:cNvSpPr>
          <p:nvPr>
            <p:ph idx="1"/>
          </p:nvPr>
        </p:nvSpPr>
        <p:spPr>
          <a:xfrm>
            <a:off x="222196" y="739290"/>
            <a:ext cx="5191969" cy="4404210"/>
          </a:xfrm>
        </p:spPr>
        <p:txBody>
          <a:bodyPr>
            <a:normAutofit fontScale="70000" lnSpcReduction="20000"/>
          </a:bodyPr>
          <a:lstStyle/>
          <a:p>
            <a:pPr marL="457200" indent="-457200">
              <a:buFont typeface="+mj-lt"/>
              <a:buAutoNum type="arabicPeriod" startAt="5"/>
            </a:pPr>
            <a:r>
              <a:rPr lang="en-US" dirty="0"/>
              <a:t>With your parent's and counselor's approval, do ONE of the following:</a:t>
            </a:r>
          </a:p>
          <a:p>
            <a:pPr marL="800100" lvl="1" indent="-457200">
              <a:buFont typeface="+mj-lt"/>
              <a:buAutoNum type="alphaLcPeriod"/>
            </a:pPr>
            <a:r>
              <a:rPr lang="en-US" dirty="0"/>
              <a:t>Visit a municipal wastewater treatment facility OR a solid-waste management operation in your community.</a:t>
            </a:r>
          </a:p>
          <a:p>
            <a:pPr marL="1028700" lvl="2" indent="-342900">
              <a:buFont typeface="+mj-lt"/>
              <a:buAutoNum type="arabicPeriod"/>
            </a:pPr>
            <a:r>
              <a:rPr lang="en-US" dirty="0"/>
              <a:t>Describe how the facility safely treats and disposes of sewage or solid waste.</a:t>
            </a:r>
          </a:p>
          <a:p>
            <a:pPr marL="1028700" lvl="2" indent="-342900">
              <a:buFont typeface="+mj-lt"/>
              <a:buAutoNum type="arabicPeriod"/>
            </a:pPr>
            <a:r>
              <a:rPr lang="en-US" dirty="0"/>
              <a:t>Discuss your visit and what you learned with your counselor.</a:t>
            </a:r>
          </a:p>
          <a:p>
            <a:pPr marL="1028700" lvl="2" indent="-342900">
              <a:buFont typeface="+mj-lt"/>
              <a:buAutoNum type="arabicPeriod"/>
            </a:pPr>
            <a:r>
              <a:rPr lang="en-US" dirty="0"/>
              <a:t>Describe how sewage and solid waste should be disposed of under wilderness camping conditions.</a:t>
            </a:r>
          </a:p>
          <a:p>
            <a:pPr marL="800100" lvl="1" indent="-457200">
              <a:buFont typeface="+mj-lt"/>
              <a:buAutoNum type="alphaLcPeriod"/>
            </a:pPr>
            <a:r>
              <a:rPr lang="en-US" dirty="0">
                <a:solidFill>
                  <a:srgbClr val="FF0000"/>
                </a:solidFill>
              </a:rPr>
              <a:t>Visit a food service facility, such as a restaurant or school cafeteria.</a:t>
            </a:r>
          </a:p>
          <a:p>
            <a:pPr marL="1028700" lvl="2" indent="-342900">
              <a:buFont typeface="+mj-lt"/>
              <a:buAutoNum type="arabicPeriod"/>
            </a:pPr>
            <a:r>
              <a:rPr lang="en-US" dirty="0">
                <a:solidFill>
                  <a:srgbClr val="FF0000"/>
                </a:solidFill>
              </a:rPr>
              <a:t>Observe food preparation, handling, and storage. Learn how the facility keeps food from becoming contaminated.</a:t>
            </a:r>
          </a:p>
          <a:p>
            <a:pPr marL="1028700" lvl="2" indent="-342900">
              <a:buFont typeface="+mj-lt"/>
              <a:buAutoNum type="arabicPeriod"/>
            </a:pPr>
            <a:r>
              <a:rPr lang="en-US" dirty="0">
                <a:solidFill>
                  <a:srgbClr val="FF0000"/>
                </a:solidFill>
              </a:rPr>
              <a:t>Find out what conditions allow micro-organisms to multiply in food, what can be done to help prevent them from growing and spreading, and how to kill them.</a:t>
            </a:r>
          </a:p>
          <a:p>
            <a:pPr marL="1028700" lvl="2" indent="-342900">
              <a:buFont typeface="+mj-lt"/>
              <a:buAutoNum type="arabicPeriod"/>
            </a:pPr>
            <a:r>
              <a:rPr lang="en-US" dirty="0">
                <a:solidFill>
                  <a:srgbClr val="FF0000"/>
                </a:solidFill>
              </a:rPr>
              <a:t>Discuss the importance of using a thermometer to check food temperatures.</a:t>
            </a:r>
          </a:p>
          <a:p>
            <a:pPr marL="1028700" lvl="2" indent="-342900">
              <a:buFont typeface="+mj-lt"/>
              <a:buAutoNum type="arabicPeriod"/>
            </a:pPr>
            <a:r>
              <a:rPr lang="en-US" dirty="0">
                <a:solidFill>
                  <a:srgbClr val="FF0000"/>
                </a:solidFill>
              </a:rPr>
              <a:t>Discuss your visit and what you learned with your counselor.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75" y="25076"/>
            <a:ext cx="763525" cy="779432"/>
          </a:xfrm>
          <a:prstGeom prst="rect">
            <a:avLst/>
          </a:prstGeom>
        </p:spPr>
      </p:pic>
    </p:spTree>
    <p:extLst>
      <p:ext uri="{BB962C8B-B14F-4D97-AF65-F5344CB8AC3E}">
        <p14:creationId xmlns:p14="http://schemas.microsoft.com/office/powerpoint/2010/main" val="2787714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5b</a:t>
            </a:r>
            <a:endParaRPr lang="en-US" dirty="0"/>
          </a:p>
        </p:txBody>
      </p:sp>
      <p:sp>
        <p:nvSpPr>
          <p:cNvPr id="3" name="Content Placeholder 2"/>
          <p:cNvSpPr>
            <a:spLocks noGrp="1"/>
          </p:cNvSpPr>
          <p:nvPr>
            <p:ph idx="1"/>
          </p:nvPr>
        </p:nvSpPr>
        <p:spPr/>
        <p:txBody>
          <a:bodyPr/>
          <a:lstStyle/>
          <a:p>
            <a:r>
              <a:rPr lang="en-US" dirty="0" smtClean="0"/>
              <a:t>Take a virtual tour of an inspection of a </a:t>
            </a:r>
            <a:r>
              <a:rPr lang="en-US" dirty="0" smtClean="0">
                <a:hlinkClick r:id="rId2"/>
              </a:rPr>
              <a:t>Food Service Facility</a:t>
            </a:r>
            <a:r>
              <a:rPr lang="en-US" dirty="0" smtClean="0"/>
              <a: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80" y="2266340"/>
            <a:ext cx="3439219" cy="22905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941" y="2266339"/>
            <a:ext cx="3054100" cy="2290575"/>
          </a:xfrm>
          <a:prstGeom prst="rect">
            <a:avLst/>
          </a:prstGeom>
        </p:spPr>
      </p:pic>
    </p:spTree>
    <p:extLst>
      <p:ext uri="{BB962C8B-B14F-4D97-AF65-F5344CB8AC3E}">
        <p14:creationId xmlns:p14="http://schemas.microsoft.com/office/powerpoint/2010/main" val="340944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24" y="360043"/>
            <a:ext cx="5382851" cy="624695"/>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20186"/>
            <a:ext cx="6184553" cy="3359507"/>
          </a:xfrm>
        </p:spPr>
        <p:txBody>
          <a:bodyPr>
            <a:normAutofit/>
          </a:bodyPr>
          <a:lstStyle/>
          <a:p>
            <a:pPr marL="457200" indent="-457200">
              <a:spcBef>
                <a:spcPts val="0"/>
              </a:spcBef>
              <a:buFont typeface="+mj-lt"/>
              <a:buAutoNum type="arabicPeriod" startAt="6"/>
            </a:pPr>
            <a:r>
              <a:rPr lang="en-US" sz="1600" dirty="0" smtClean="0"/>
              <a:t>Do </a:t>
            </a:r>
            <a:r>
              <a:rPr lang="en-US" sz="1600" dirty="0"/>
              <a:t>the following:</a:t>
            </a:r>
          </a:p>
          <a:p>
            <a:pPr marL="800100" lvl="1" indent="-457200">
              <a:spcBef>
                <a:spcPts val="0"/>
              </a:spcBef>
              <a:buFont typeface="+mj-lt"/>
              <a:buAutoNum type="alphaLcPeriod"/>
            </a:pPr>
            <a:r>
              <a:rPr lang="en-US" sz="1600" dirty="0"/>
              <a:t>Describe the health dangers from air, water, and noise pollution.</a:t>
            </a:r>
          </a:p>
          <a:p>
            <a:pPr marL="800100" lvl="1" indent="-457200">
              <a:spcBef>
                <a:spcPts val="0"/>
              </a:spcBef>
              <a:buFont typeface="+mj-lt"/>
              <a:buAutoNum type="alphaLcPeriod"/>
            </a:pPr>
            <a:r>
              <a:rPr lang="en-US" sz="1600" dirty="0"/>
              <a:t>Describe health dangers from tobacco use and alcohol and drug abuse.</a:t>
            </a:r>
          </a:p>
          <a:p>
            <a:pPr marL="800100" lvl="1" indent="-457200">
              <a:spcBef>
                <a:spcPts val="0"/>
              </a:spcBef>
              <a:buFont typeface="+mj-lt"/>
              <a:buAutoNum type="alphaLcPeriod"/>
            </a:pPr>
            <a:r>
              <a:rPr lang="en-US" sz="1600" dirty="0"/>
              <a:t>Describe the health dangers from abusing illegal and prescription drugs.</a:t>
            </a:r>
          </a:p>
          <a:p>
            <a:pPr marL="457200" indent="-457200">
              <a:spcBef>
                <a:spcPts val="0"/>
              </a:spcBef>
              <a:buFont typeface="+mj-lt"/>
              <a:buAutoNum type="arabicPeriod" startAt="6"/>
            </a:pPr>
            <a:r>
              <a:rPr lang="en-US" sz="1600" dirty="0"/>
              <a:t>With your parent's and counselor's approval, do ONE of the following:</a:t>
            </a:r>
          </a:p>
          <a:p>
            <a:pPr marL="800100" lvl="1" indent="-457200">
              <a:spcBef>
                <a:spcPts val="0"/>
              </a:spcBef>
              <a:buFont typeface="+mj-lt"/>
              <a:buAutoNum type="alphaLcPeriod"/>
            </a:pPr>
            <a:r>
              <a:rPr lang="en-US" sz="1600" dirty="0"/>
              <a:t>Visit your city, county, or state public health agency.</a:t>
            </a:r>
          </a:p>
          <a:p>
            <a:pPr marL="800100" lvl="1" indent="-457200">
              <a:spcBef>
                <a:spcPts val="0"/>
              </a:spcBef>
              <a:buFont typeface="+mj-lt"/>
              <a:buAutoNum type="alphaLcPeriod"/>
            </a:pPr>
            <a:r>
              <a:rPr lang="en-US" sz="1600" dirty="0"/>
              <a:t>Familiarize yourself with your city, county, or state health agency's website</a:t>
            </a:r>
            <a:r>
              <a:rPr lang="en-US" sz="1600" dirty="0" smtClean="0"/>
              <a:t>.</a:t>
            </a:r>
            <a:endParaRPr lang="en-US" sz="1600" dirty="0"/>
          </a:p>
        </p:txBody>
      </p:sp>
      <p:sp>
        <p:nvSpPr>
          <p:cNvPr id="4" name="TextBox 3"/>
          <p:cNvSpPr txBox="1"/>
          <p:nvPr/>
        </p:nvSpPr>
        <p:spPr>
          <a:xfrm>
            <a:off x="374900" y="12216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82674"/>
            <a:ext cx="763525" cy="779432"/>
          </a:xfrm>
          <a:prstGeom prst="rect">
            <a:avLst/>
          </a:prstGeom>
        </p:spPr>
      </p:pic>
    </p:spTree>
    <p:extLst>
      <p:ext uri="{BB962C8B-B14F-4D97-AF65-F5344CB8AC3E}">
        <p14:creationId xmlns:p14="http://schemas.microsoft.com/office/powerpoint/2010/main" val="2931647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63" y="284424"/>
            <a:ext cx="5031325" cy="572644"/>
          </a:xfrm>
        </p:spPr>
        <p:txBody>
          <a:bodyPr/>
          <a:lstStyle/>
          <a:p>
            <a:r>
              <a:rPr lang="en-US" dirty="0" smtClean="0"/>
              <a:t>Requirement 6</a:t>
            </a:r>
            <a:endParaRPr lang="en-US" dirty="0"/>
          </a:p>
        </p:txBody>
      </p:sp>
      <p:sp>
        <p:nvSpPr>
          <p:cNvPr id="5" name="Content Placeholder 4"/>
          <p:cNvSpPr>
            <a:spLocks noGrp="1"/>
          </p:cNvSpPr>
          <p:nvPr>
            <p:ph idx="1"/>
          </p:nvPr>
        </p:nvSpPr>
        <p:spPr>
          <a:xfrm>
            <a:off x="336724" y="891996"/>
            <a:ext cx="5031325" cy="4123034"/>
          </a:xfrm>
        </p:spPr>
        <p:txBody>
          <a:bodyPr>
            <a:normAutofit/>
          </a:bodyPr>
          <a:lstStyle/>
          <a:p>
            <a:pPr marL="457200" indent="-457200">
              <a:lnSpc>
                <a:spcPct val="80000"/>
              </a:lnSpc>
              <a:spcBef>
                <a:spcPts val="330"/>
              </a:spcBef>
              <a:buFont typeface="+mj-lt"/>
              <a:buAutoNum type="arabicPeriod" startAt="6"/>
            </a:pPr>
            <a:r>
              <a:rPr lang="en-US" sz="1600" dirty="0">
                <a:solidFill>
                  <a:srgbClr val="FF0000"/>
                </a:solidFill>
              </a:rPr>
              <a:t>Do the following:</a:t>
            </a:r>
          </a:p>
          <a:p>
            <a:pPr marL="800100" lvl="1" indent="-457200">
              <a:lnSpc>
                <a:spcPct val="80000"/>
              </a:lnSpc>
              <a:spcBef>
                <a:spcPts val="330"/>
              </a:spcBef>
              <a:buFont typeface="+mj-lt"/>
              <a:buAutoNum type="alphaLcPeriod"/>
            </a:pPr>
            <a:r>
              <a:rPr lang="en-US" sz="1600" dirty="0">
                <a:solidFill>
                  <a:srgbClr val="FF0000"/>
                </a:solidFill>
              </a:rPr>
              <a:t>Describe the health dangers from air, water, and noise pollution.</a:t>
            </a:r>
          </a:p>
          <a:p>
            <a:pPr marL="800100" lvl="1" indent="-457200">
              <a:lnSpc>
                <a:spcPct val="80000"/>
              </a:lnSpc>
              <a:spcBef>
                <a:spcPts val="330"/>
              </a:spcBef>
              <a:buFont typeface="+mj-lt"/>
              <a:buAutoNum type="alphaLcPeriod"/>
            </a:pPr>
            <a:r>
              <a:rPr lang="en-US" sz="1600" dirty="0"/>
              <a:t>Describe health dangers from tobacco use and alcohol and drug abuse.</a:t>
            </a:r>
          </a:p>
          <a:p>
            <a:pPr marL="800100" lvl="1" indent="-457200">
              <a:lnSpc>
                <a:spcPct val="80000"/>
              </a:lnSpc>
              <a:spcBef>
                <a:spcPts val="330"/>
              </a:spcBef>
              <a:buFont typeface="+mj-lt"/>
              <a:buAutoNum type="alphaLcPeriod"/>
            </a:pPr>
            <a:r>
              <a:rPr lang="en-US" sz="1600" dirty="0"/>
              <a:t>Describe the health dangers from abusing illegal and prescription drugs.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472" y="181030"/>
            <a:ext cx="763525" cy="779432"/>
          </a:xfrm>
          <a:prstGeom prst="rect">
            <a:avLst/>
          </a:prstGeom>
        </p:spPr>
      </p:pic>
    </p:spTree>
    <p:extLst>
      <p:ext uri="{BB962C8B-B14F-4D97-AF65-F5344CB8AC3E}">
        <p14:creationId xmlns:p14="http://schemas.microsoft.com/office/powerpoint/2010/main" val="51331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sp>
        <p:nvSpPr>
          <p:cNvPr id="3" name="Content Placeholder 2"/>
          <p:cNvSpPr>
            <a:spLocks noGrp="1"/>
          </p:cNvSpPr>
          <p:nvPr>
            <p:ph idx="1"/>
          </p:nvPr>
        </p:nvSpPr>
        <p:spPr>
          <a:xfrm>
            <a:off x="336725" y="2113635"/>
            <a:ext cx="3550390" cy="2748688"/>
          </a:xfrm>
        </p:spPr>
        <p:txBody>
          <a:bodyPr>
            <a:normAutofit/>
          </a:bodyPr>
          <a:lstStyle/>
          <a:p>
            <a:r>
              <a:rPr lang="en-US" sz="1800" dirty="0" smtClean="0"/>
              <a:t>Accelerated </a:t>
            </a:r>
            <a:r>
              <a:rPr lang="en-US" sz="1800" dirty="0"/>
              <a:t>aging of the </a:t>
            </a:r>
            <a:r>
              <a:rPr lang="en-US" sz="1800" dirty="0" smtClean="0"/>
              <a:t>lungs.</a:t>
            </a:r>
          </a:p>
          <a:p>
            <a:r>
              <a:rPr lang="en-US" sz="1800" dirty="0" smtClean="0"/>
              <a:t>Loss </a:t>
            </a:r>
            <a:r>
              <a:rPr lang="en-US" sz="1800" dirty="0"/>
              <a:t>of lung capacity and decreased lung </a:t>
            </a:r>
            <a:r>
              <a:rPr lang="en-US" sz="1800" dirty="0" smtClean="0"/>
              <a:t>function.</a:t>
            </a:r>
          </a:p>
          <a:p>
            <a:r>
              <a:rPr lang="en-US" sz="1800" dirty="0" smtClean="0"/>
              <a:t>Development </a:t>
            </a:r>
            <a:r>
              <a:rPr lang="en-US" sz="1800" dirty="0"/>
              <a:t>of diseases such as asthma, bronchitis, emphysema, and possibly </a:t>
            </a:r>
            <a:r>
              <a:rPr lang="en-US" sz="1800" dirty="0" smtClean="0"/>
              <a:t>cancer.</a:t>
            </a:r>
          </a:p>
          <a:p>
            <a:r>
              <a:rPr lang="en-US" sz="1800" dirty="0" smtClean="0"/>
              <a:t>Shortened </a:t>
            </a:r>
            <a:r>
              <a:rPr lang="en-US" sz="1800" dirty="0"/>
              <a:t>life span.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115" y="2266340"/>
            <a:ext cx="2748690" cy="1832460"/>
          </a:xfrm>
          <a:prstGeom prst="rect">
            <a:avLst/>
          </a:prstGeom>
        </p:spPr>
      </p:pic>
      <p:sp>
        <p:nvSpPr>
          <p:cNvPr id="5" name="TextBox 4"/>
          <p:cNvSpPr txBox="1"/>
          <p:nvPr/>
        </p:nvSpPr>
        <p:spPr>
          <a:xfrm>
            <a:off x="336725" y="1667951"/>
            <a:ext cx="6292905" cy="400110"/>
          </a:xfrm>
          <a:prstGeom prst="rect">
            <a:avLst/>
          </a:prstGeom>
          <a:noFill/>
        </p:spPr>
        <p:txBody>
          <a:bodyPr wrap="square" rtlCol="0">
            <a:spAutoFit/>
          </a:bodyPr>
          <a:lstStyle/>
          <a:p>
            <a:r>
              <a:rPr lang="en-US" sz="2000" dirty="0" smtClean="0"/>
              <a:t>Health Dangers from Air Pollution</a:t>
            </a:r>
            <a:endParaRPr lang="en-US" sz="2000" dirty="0"/>
          </a:p>
        </p:txBody>
      </p:sp>
    </p:spTree>
    <p:extLst>
      <p:ext uri="{BB962C8B-B14F-4D97-AF65-F5344CB8AC3E}">
        <p14:creationId xmlns:p14="http://schemas.microsoft.com/office/powerpoint/2010/main" val="2503445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sp>
        <p:nvSpPr>
          <p:cNvPr id="3" name="Content Placeholder 2"/>
          <p:cNvSpPr>
            <a:spLocks noGrp="1"/>
          </p:cNvSpPr>
          <p:nvPr>
            <p:ph idx="1"/>
          </p:nvPr>
        </p:nvSpPr>
        <p:spPr>
          <a:xfrm>
            <a:off x="336725" y="2113635"/>
            <a:ext cx="3703096" cy="2748688"/>
          </a:xfrm>
        </p:spPr>
        <p:txBody>
          <a:bodyPr>
            <a:normAutofit/>
          </a:bodyPr>
          <a:lstStyle/>
          <a:p>
            <a:r>
              <a:rPr lang="en-US" sz="1800" dirty="0" smtClean="0"/>
              <a:t>Infectious </a:t>
            </a:r>
            <a:r>
              <a:rPr lang="en-US" sz="1800" dirty="0"/>
              <a:t>diseases can be spread through contaminated water. </a:t>
            </a:r>
            <a:endParaRPr lang="en-US" sz="1800" dirty="0" smtClean="0"/>
          </a:p>
          <a:p>
            <a:r>
              <a:rPr lang="en-US" sz="1800" dirty="0" smtClean="0"/>
              <a:t>Some </a:t>
            </a:r>
            <a:r>
              <a:rPr lang="en-US" sz="1800" dirty="0"/>
              <a:t>of these water-borne diseases are Typhoid, Cholera, Paratyphoid Fever, Dysentery, Jaundice, Amoebiasis and Malaria.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9821" y="2266340"/>
            <a:ext cx="2595984" cy="1575550"/>
          </a:xfrm>
          <a:prstGeom prst="rect">
            <a:avLst/>
          </a:prstGeom>
        </p:spPr>
      </p:pic>
      <p:sp>
        <p:nvSpPr>
          <p:cNvPr id="5" name="TextBox 4"/>
          <p:cNvSpPr txBox="1"/>
          <p:nvPr/>
        </p:nvSpPr>
        <p:spPr>
          <a:xfrm>
            <a:off x="336725" y="1667951"/>
            <a:ext cx="6292905" cy="400110"/>
          </a:xfrm>
          <a:prstGeom prst="rect">
            <a:avLst/>
          </a:prstGeom>
          <a:noFill/>
        </p:spPr>
        <p:txBody>
          <a:bodyPr wrap="square" rtlCol="0">
            <a:spAutoFit/>
          </a:bodyPr>
          <a:lstStyle/>
          <a:p>
            <a:r>
              <a:rPr lang="en-US" sz="2000" dirty="0" smtClean="0"/>
              <a:t>Health Dangers from Water Pollution</a:t>
            </a:r>
            <a:endParaRPr lang="en-US" sz="2000" dirty="0"/>
          </a:p>
        </p:txBody>
      </p:sp>
    </p:spTree>
    <p:extLst>
      <p:ext uri="{BB962C8B-B14F-4D97-AF65-F5344CB8AC3E}">
        <p14:creationId xmlns:p14="http://schemas.microsoft.com/office/powerpoint/2010/main" val="11600501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sp>
        <p:nvSpPr>
          <p:cNvPr id="3" name="Content Placeholder 2"/>
          <p:cNvSpPr>
            <a:spLocks noGrp="1"/>
          </p:cNvSpPr>
          <p:nvPr>
            <p:ph idx="1"/>
          </p:nvPr>
        </p:nvSpPr>
        <p:spPr>
          <a:xfrm>
            <a:off x="69490" y="1808224"/>
            <a:ext cx="6719020" cy="3335275"/>
          </a:xfrm>
        </p:spPr>
        <p:txBody>
          <a:bodyPr>
            <a:normAutofit fontScale="77500" lnSpcReduction="20000"/>
          </a:bodyPr>
          <a:lstStyle/>
          <a:p>
            <a:r>
              <a:rPr lang="en-US" sz="2300" dirty="0" smtClean="0"/>
              <a:t>Chemicals </a:t>
            </a:r>
            <a:r>
              <a:rPr lang="en-US" sz="2300" dirty="0"/>
              <a:t>in the water also have negative effects on our health</a:t>
            </a:r>
            <a:r>
              <a:rPr lang="en-US" sz="2300" dirty="0" smtClean="0"/>
              <a:t>.</a:t>
            </a:r>
          </a:p>
          <a:p>
            <a:pPr lvl="1"/>
            <a:r>
              <a:rPr lang="en-US" dirty="0"/>
              <a:t>Pesticides</a:t>
            </a:r>
            <a:r>
              <a:rPr lang="en-US" i="1" dirty="0"/>
              <a:t> – </a:t>
            </a:r>
            <a:r>
              <a:rPr lang="en-US" dirty="0"/>
              <a:t>can damage the nervous system and cause cancer because of the carbonates and organophosphates that they contain. Chlorides can cause reproductive and endocrinal damage.</a:t>
            </a:r>
          </a:p>
          <a:p>
            <a:pPr lvl="1"/>
            <a:r>
              <a:rPr lang="en-US" dirty="0"/>
              <a:t>Nitrates</a:t>
            </a:r>
            <a:r>
              <a:rPr lang="en-US" i="1" dirty="0"/>
              <a:t> – </a:t>
            </a:r>
            <a:r>
              <a:rPr lang="en-US" dirty="0"/>
              <a:t>are especially dangerous to babies that drink formula milk. It restricts the amount of oxygen in the brain and cause the “blue baby” syndrome.</a:t>
            </a:r>
          </a:p>
          <a:p>
            <a:pPr lvl="1"/>
            <a:r>
              <a:rPr lang="en-US" dirty="0"/>
              <a:t>Lead</a:t>
            </a:r>
            <a:r>
              <a:rPr lang="en-US" i="1" dirty="0"/>
              <a:t> – </a:t>
            </a:r>
            <a:r>
              <a:rPr lang="en-US" dirty="0"/>
              <a:t>can accumulate in the body and damage the central nervous system. </a:t>
            </a:r>
          </a:p>
          <a:p>
            <a:pPr lvl="1"/>
            <a:r>
              <a:rPr lang="en-US" dirty="0"/>
              <a:t>Arsenic</a:t>
            </a:r>
            <a:r>
              <a:rPr lang="en-US" i="1" dirty="0"/>
              <a:t> – </a:t>
            </a:r>
            <a:r>
              <a:rPr lang="en-US" dirty="0"/>
              <a:t>causes liver damage, skin cancer and vascular diseases</a:t>
            </a:r>
          </a:p>
          <a:p>
            <a:pPr lvl="1"/>
            <a:r>
              <a:rPr lang="en-US" dirty="0" smtClean="0"/>
              <a:t>Fluorides</a:t>
            </a:r>
            <a:r>
              <a:rPr lang="en-US" i="1" dirty="0" smtClean="0"/>
              <a:t> </a:t>
            </a:r>
            <a:r>
              <a:rPr lang="en-US" i="1" dirty="0"/>
              <a:t>- </a:t>
            </a:r>
            <a:r>
              <a:rPr lang="en-US" dirty="0"/>
              <a:t> in excessive amounts can make your teeth yellow and cause damage to the spinal cord.</a:t>
            </a:r>
          </a:p>
          <a:p>
            <a:pPr lvl="1"/>
            <a:r>
              <a:rPr lang="en-US" dirty="0"/>
              <a:t>Petrochemicals</a:t>
            </a:r>
            <a:r>
              <a:rPr lang="en-US" i="1" dirty="0"/>
              <a:t> – </a:t>
            </a:r>
            <a:r>
              <a:rPr lang="en-US" dirty="0"/>
              <a:t>even with very low exposure, can cause cancer.</a:t>
            </a:r>
          </a:p>
          <a:p>
            <a:endParaRPr lang="en-US" dirty="0"/>
          </a:p>
          <a:p>
            <a:pPr lvl="1"/>
            <a:endParaRPr lang="en-US" dirty="0"/>
          </a:p>
        </p:txBody>
      </p:sp>
      <p:sp>
        <p:nvSpPr>
          <p:cNvPr id="4" name="TextBox 3"/>
          <p:cNvSpPr txBox="1"/>
          <p:nvPr/>
        </p:nvSpPr>
        <p:spPr>
          <a:xfrm>
            <a:off x="69490" y="1408114"/>
            <a:ext cx="6566315" cy="400110"/>
          </a:xfrm>
          <a:prstGeom prst="rect">
            <a:avLst/>
          </a:prstGeom>
          <a:noFill/>
        </p:spPr>
        <p:txBody>
          <a:bodyPr wrap="square" rtlCol="0">
            <a:spAutoFit/>
          </a:bodyPr>
          <a:lstStyle/>
          <a:p>
            <a:r>
              <a:rPr lang="en-US" sz="2000" dirty="0" smtClean="0"/>
              <a:t>Health Dangers from Water Pollution</a:t>
            </a:r>
            <a:endParaRPr lang="en-US" sz="2000" dirty="0"/>
          </a:p>
        </p:txBody>
      </p:sp>
    </p:spTree>
    <p:extLst>
      <p:ext uri="{BB962C8B-B14F-4D97-AF65-F5344CB8AC3E}">
        <p14:creationId xmlns:p14="http://schemas.microsoft.com/office/powerpoint/2010/main" val="2687076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6a</a:t>
            </a:r>
            <a:endParaRPr lang="en-US" dirty="0"/>
          </a:p>
        </p:txBody>
      </p:sp>
      <p:sp>
        <p:nvSpPr>
          <p:cNvPr id="3" name="Content Placeholder 2"/>
          <p:cNvSpPr>
            <a:spLocks noGrp="1"/>
          </p:cNvSpPr>
          <p:nvPr>
            <p:ph idx="1"/>
          </p:nvPr>
        </p:nvSpPr>
        <p:spPr>
          <a:xfrm>
            <a:off x="336724" y="2113635"/>
            <a:ext cx="3855801" cy="2748688"/>
          </a:xfrm>
        </p:spPr>
        <p:txBody>
          <a:bodyPr>
            <a:normAutofit/>
          </a:bodyPr>
          <a:lstStyle/>
          <a:p>
            <a:r>
              <a:rPr lang="en-US" sz="1800" dirty="0" smtClean="0"/>
              <a:t>Loud </a:t>
            </a:r>
            <a:r>
              <a:rPr lang="en-US" sz="1800" dirty="0"/>
              <a:t>sounds can damage sensitive structures of the inner ear and cause hearing loss. </a:t>
            </a:r>
            <a:endParaRPr lang="en-US" sz="1800" dirty="0" smtClean="0"/>
          </a:p>
          <a:p>
            <a:r>
              <a:rPr lang="en-US" sz="1800" dirty="0" smtClean="0"/>
              <a:t>Exposure </a:t>
            </a:r>
            <a:r>
              <a:rPr lang="en-US" sz="1800" dirty="0"/>
              <a:t>to noise causes adverse health effects like stress, anxiety, depression, high blood pressure, and heart disease.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9939" y="2342691"/>
            <a:ext cx="2519633" cy="1679755"/>
          </a:xfrm>
          <a:prstGeom prst="rect">
            <a:avLst/>
          </a:prstGeom>
        </p:spPr>
      </p:pic>
      <p:sp>
        <p:nvSpPr>
          <p:cNvPr id="5" name="TextBox 4"/>
          <p:cNvSpPr txBox="1"/>
          <p:nvPr/>
        </p:nvSpPr>
        <p:spPr>
          <a:xfrm>
            <a:off x="336725" y="1667951"/>
            <a:ext cx="6292905" cy="400110"/>
          </a:xfrm>
          <a:prstGeom prst="rect">
            <a:avLst/>
          </a:prstGeom>
          <a:noFill/>
        </p:spPr>
        <p:txBody>
          <a:bodyPr wrap="square" rtlCol="0">
            <a:spAutoFit/>
          </a:bodyPr>
          <a:lstStyle/>
          <a:p>
            <a:r>
              <a:rPr lang="en-US" sz="2000" dirty="0" smtClean="0"/>
              <a:t>Health Dangers from Noise Pollution</a:t>
            </a:r>
            <a:endParaRPr lang="en-US" sz="2000" dirty="0"/>
          </a:p>
        </p:txBody>
      </p:sp>
    </p:spTree>
    <p:extLst>
      <p:ext uri="{BB962C8B-B14F-4D97-AF65-F5344CB8AC3E}">
        <p14:creationId xmlns:p14="http://schemas.microsoft.com/office/powerpoint/2010/main" val="1090432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63" y="284424"/>
            <a:ext cx="5031325" cy="572644"/>
          </a:xfrm>
        </p:spPr>
        <p:txBody>
          <a:bodyPr/>
          <a:lstStyle/>
          <a:p>
            <a:r>
              <a:rPr lang="en-US" dirty="0" smtClean="0"/>
              <a:t>Requirement 6</a:t>
            </a:r>
            <a:endParaRPr lang="en-US" dirty="0"/>
          </a:p>
        </p:txBody>
      </p:sp>
      <p:sp>
        <p:nvSpPr>
          <p:cNvPr id="5" name="Content Placeholder 4"/>
          <p:cNvSpPr>
            <a:spLocks noGrp="1"/>
          </p:cNvSpPr>
          <p:nvPr>
            <p:ph idx="1"/>
          </p:nvPr>
        </p:nvSpPr>
        <p:spPr>
          <a:xfrm>
            <a:off x="336724" y="891996"/>
            <a:ext cx="5031325" cy="4123034"/>
          </a:xfrm>
        </p:spPr>
        <p:txBody>
          <a:bodyPr>
            <a:normAutofit/>
          </a:bodyPr>
          <a:lstStyle/>
          <a:p>
            <a:pPr marL="457200" indent="-457200">
              <a:lnSpc>
                <a:spcPct val="80000"/>
              </a:lnSpc>
              <a:spcBef>
                <a:spcPts val="330"/>
              </a:spcBef>
              <a:buFont typeface="+mj-lt"/>
              <a:buAutoNum type="arabicPeriod" startAt="6"/>
            </a:pPr>
            <a:r>
              <a:rPr lang="en-US" sz="1600" dirty="0"/>
              <a:t>Do the following:</a:t>
            </a:r>
          </a:p>
          <a:p>
            <a:pPr marL="800100" lvl="1" indent="-457200">
              <a:lnSpc>
                <a:spcPct val="80000"/>
              </a:lnSpc>
              <a:spcBef>
                <a:spcPts val="330"/>
              </a:spcBef>
              <a:buFont typeface="+mj-lt"/>
              <a:buAutoNum type="alphaLcPeriod"/>
            </a:pPr>
            <a:r>
              <a:rPr lang="en-US" sz="1600" dirty="0"/>
              <a:t>Describe the health dangers from air, water, and noise pollution.</a:t>
            </a:r>
          </a:p>
          <a:p>
            <a:pPr marL="800100" lvl="1" indent="-457200">
              <a:lnSpc>
                <a:spcPct val="80000"/>
              </a:lnSpc>
              <a:spcBef>
                <a:spcPts val="330"/>
              </a:spcBef>
              <a:buFont typeface="+mj-lt"/>
              <a:buAutoNum type="alphaLcPeriod"/>
            </a:pPr>
            <a:r>
              <a:rPr lang="en-US" sz="1600" dirty="0">
                <a:solidFill>
                  <a:srgbClr val="FF0000"/>
                </a:solidFill>
              </a:rPr>
              <a:t>Describe health dangers from tobacco use and alcohol and drug abuse.</a:t>
            </a:r>
          </a:p>
          <a:p>
            <a:pPr marL="800100" lvl="1" indent="-457200">
              <a:lnSpc>
                <a:spcPct val="80000"/>
              </a:lnSpc>
              <a:spcBef>
                <a:spcPts val="330"/>
              </a:spcBef>
              <a:buFont typeface="+mj-lt"/>
              <a:buAutoNum type="alphaLcPeriod"/>
            </a:pPr>
            <a:r>
              <a:rPr lang="en-US" sz="1600" dirty="0"/>
              <a:t>Describe the health dangers from abusing illegal and prescription drugs.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472" y="181030"/>
            <a:ext cx="763525" cy="779432"/>
          </a:xfrm>
          <a:prstGeom prst="rect">
            <a:avLst/>
          </a:prstGeom>
        </p:spPr>
      </p:pic>
    </p:spTree>
    <p:extLst>
      <p:ext uri="{BB962C8B-B14F-4D97-AF65-F5344CB8AC3E}">
        <p14:creationId xmlns:p14="http://schemas.microsoft.com/office/powerpoint/2010/main" val="15498689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6b</a:t>
            </a:r>
            <a:endParaRPr lang="en-US" dirty="0"/>
          </a:p>
        </p:txBody>
      </p:sp>
      <p:sp>
        <p:nvSpPr>
          <p:cNvPr id="3" name="Content Placeholder 2"/>
          <p:cNvSpPr>
            <a:spLocks noGrp="1"/>
          </p:cNvSpPr>
          <p:nvPr>
            <p:ph idx="1"/>
          </p:nvPr>
        </p:nvSpPr>
        <p:spPr>
          <a:xfrm>
            <a:off x="336725" y="1502816"/>
            <a:ext cx="3855800" cy="3359507"/>
          </a:xfrm>
        </p:spPr>
        <p:txBody>
          <a:bodyPr>
            <a:normAutofit fontScale="92500"/>
          </a:bodyPr>
          <a:lstStyle/>
          <a:p>
            <a:pPr marL="0" indent="0">
              <a:buNone/>
            </a:pPr>
            <a:r>
              <a:rPr lang="en-US" sz="2000" dirty="0" smtClean="0"/>
              <a:t>Health Dangers </a:t>
            </a:r>
            <a:r>
              <a:rPr lang="en-US" sz="2000" dirty="0"/>
              <a:t>from </a:t>
            </a:r>
            <a:r>
              <a:rPr lang="en-US" sz="2000" dirty="0" smtClean="0"/>
              <a:t>Tobacco Use.</a:t>
            </a:r>
          </a:p>
          <a:p>
            <a:r>
              <a:rPr lang="en-US" sz="1600" dirty="0"/>
              <a:t>Smoking causes cancer, heart disease, stroke, lung diseases, diabetes, and chronic obstructive pulmonary disease (COPD), which includes emphysema and chronic bronchitis</a:t>
            </a:r>
            <a:r>
              <a:rPr lang="en-US" sz="1600" dirty="0" smtClean="0"/>
              <a:t>.</a:t>
            </a:r>
          </a:p>
          <a:p>
            <a:r>
              <a:rPr lang="en-US" sz="1600" dirty="0"/>
              <a:t>Chewing tobacco use is a risk factor for the development of oral cancers and </a:t>
            </a:r>
            <a:r>
              <a:rPr lang="en-US" sz="1600" dirty="0" smtClean="0"/>
              <a:t>pre-cancers</a:t>
            </a:r>
            <a:r>
              <a:rPr lang="en-US" sz="1600" dirty="0"/>
              <a:t>. </a:t>
            </a:r>
            <a:endParaRPr lang="en-US" sz="1600" dirty="0" smtClean="0"/>
          </a:p>
          <a:p>
            <a:pPr lvl="1"/>
            <a:r>
              <a:rPr lang="en-US" sz="1600" dirty="0" smtClean="0"/>
              <a:t>Other </a:t>
            </a:r>
            <a:r>
              <a:rPr lang="en-US" sz="1600" dirty="0"/>
              <a:t>health risks of chewing tobacco include gum disease, tooth decay and tooth loss, and possible links to other cancers and cardiovascular disease.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525" y="1441798"/>
            <a:ext cx="2566722" cy="19250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477" y="3335794"/>
            <a:ext cx="2512770" cy="1490626"/>
          </a:xfrm>
          <a:prstGeom prst="rect">
            <a:avLst/>
          </a:prstGeom>
        </p:spPr>
      </p:pic>
    </p:spTree>
    <p:extLst>
      <p:ext uri="{BB962C8B-B14F-4D97-AF65-F5344CB8AC3E}">
        <p14:creationId xmlns:p14="http://schemas.microsoft.com/office/powerpoint/2010/main" val="2148619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6b</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2900" dirty="0" smtClean="0"/>
              <a:t>Health Dangers </a:t>
            </a:r>
            <a:r>
              <a:rPr lang="en-US" sz="2900" dirty="0"/>
              <a:t>from </a:t>
            </a:r>
            <a:r>
              <a:rPr lang="en-US" sz="2900" dirty="0" smtClean="0"/>
              <a:t>Alcohol Abuse.</a:t>
            </a:r>
          </a:p>
          <a:p>
            <a:r>
              <a:rPr lang="en-US" sz="2600" dirty="0"/>
              <a:t>High blood pressure, heart disease, stroke, liver disease, and digestive </a:t>
            </a:r>
            <a:r>
              <a:rPr lang="en-US" sz="2600" dirty="0" smtClean="0"/>
              <a:t>problems.</a:t>
            </a:r>
            <a:endParaRPr lang="en-US" sz="2600" dirty="0"/>
          </a:p>
          <a:p>
            <a:r>
              <a:rPr lang="en-US" sz="2600" dirty="0"/>
              <a:t>Cancer of the breast, mouth, throat, esophagus, liver, and </a:t>
            </a:r>
            <a:r>
              <a:rPr lang="en-US" sz="2600" dirty="0" smtClean="0"/>
              <a:t>colon.</a:t>
            </a:r>
            <a:endParaRPr lang="en-US" sz="2600" dirty="0"/>
          </a:p>
          <a:p>
            <a:r>
              <a:rPr lang="en-US" sz="2600" dirty="0"/>
              <a:t>Weakening of the immune system, increasing the chances of getting </a:t>
            </a:r>
            <a:r>
              <a:rPr lang="en-US" sz="2600" dirty="0" smtClean="0"/>
              <a:t>sick.</a:t>
            </a:r>
            <a:endParaRPr lang="en-US" sz="2600" dirty="0"/>
          </a:p>
          <a:p>
            <a:r>
              <a:rPr lang="en-US" sz="2600" dirty="0"/>
              <a:t>Learning and memory problems, including dementia and poor school </a:t>
            </a:r>
            <a:r>
              <a:rPr lang="en-US" sz="2600" dirty="0" smtClean="0"/>
              <a:t>performance.</a:t>
            </a:r>
            <a:endParaRPr lang="en-US" sz="2600" dirty="0"/>
          </a:p>
          <a:p>
            <a:r>
              <a:rPr lang="en-US" sz="2600" dirty="0"/>
              <a:t>Mental health problems, including depression and </a:t>
            </a:r>
            <a:r>
              <a:rPr lang="en-US" sz="2600" dirty="0" smtClean="0"/>
              <a:t>anxiety.</a:t>
            </a:r>
            <a:endParaRPr lang="en-US" sz="2600" dirty="0"/>
          </a:p>
          <a:p>
            <a:r>
              <a:rPr lang="en-US" sz="2600" dirty="0"/>
              <a:t>Social problems, including lost productivity, family problems, and </a:t>
            </a:r>
            <a:r>
              <a:rPr lang="en-US" sz="2600" dirty="0" smtClean="0"/>
              <a:t>unemployment.</a:t>
            </a:r>
            <a:endParaRPr lang="en-US" sz="2600" dirty="0"/>
          </a:p>
          <a:p>
            <a:r>
              <a:rPr lang="en-US" sz="2600" dirty="0"/>
              <a:t>Alcohol dependence, or alcoholism</a:t>
            </a:r>
            <a:r>
              <a:rPr lang="en-US" sz="2600" dirty="0" smtClean="0"/>
              <a:t>.</a:t>
            </a:r>
            <a:endParaRPr lang="en-US" sz="2600" dirty="0"/>
          </a:p>
          <a:p>
            <a:endParaRPr lang="en-US" sz="2400" dirty="0"/>
          </a:p>
          <a:p>
            <a:endParaRPr lang="en-US" dirty="0"/>
          </a:p>
        </p:txBody>
      </p:sp>
    </p:spTree>
    <p:extLst>
      <p:ext uri="{BB962C8B-B14F-4D97-AF65-F5344CB8AC3E}">
        <p14:creationId xmlns:p14="http://schemas.microsoft.com/office/powerpoint/2010/main" val="30001744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063" y="284424"/>
            <a:ext cx="5031325" cy="572644"/>
          </a:xfrm>
        </p:spPr>
        <p:txBody>
          <a:bodyPr/>
          <a:lstStyle/>
          <a:p>
            <a:r>
              <a:rPr lang="en-US" dirty="0" smtClean="0"/>
              <a:t>Requirement 6</a:t>
            </a:r>
            <a:endParaRPr lang="en-US" dirty="0"/>
          </a:p>
        </p:txBody>
      </p:sp>
      <p:sp>
        <p:nvSpPr>
          <p:cNvPr id="5" name="Content Placeholder 4"/>
          <p:cNvSpPr>
            <a:spLocks noGrp="1"/>
          </p:cNvSpPr>
          <p:nvPr>
            <p:ph idx="1"/>
          </p:nvPr>
        </p:nvSpPr>
        <p:spPr>
          <a:xfrm>
            <a:off x="336724" y="891996"/>
            <a:ext cx="5031325" cy="4123034"/>
          </a:xfrm>
        </p:spPr>
        <p:txBody>
          <a:bodyPr>
            <a:normAutofit/>
          </a:bodyPr>
          <a:lstStyle/>
          <a:p>
            <a:pPr marL="457200" indent="-457200">
              <a:lnSpc>
                <a:spcPct val="80000"/>
              </a:lnSpc>
              <a:spcBef>
                <a:spcPts val="330"/>
              </a:spcBef>
              <a:buFont typeface="+mj-lt"/>
              <a:buAutoNum type="arabicPeriod" startAt="6"/>
            </a:pPr>
            <a:r>
              <a:rPr lang="en-US" sz="1600" dirty="0"/>
              <a:t>Do the following:</a:t>
            </a:r>
          </a:p>
          <a:p>
            <a:pPr marL="800100" lvl="1" indent="-457200">
              <a:lnSpc>
                <a:spcPct val="80000"/>
              </a:lnSpc>
              <a:spcBef>
                <a:spcPts val="330"/>
              </a:spcBef>
              <a:buFont typeface="+mj-lt"/>
              <a:buAutoNum type="alphaLcPeriod"/>
            </a:pPr>
            <a:r>
              <a:rPr lang="en-US" sz="1600" dirty="0"/>
              <a:t>Describe the health dangers from air, water, and noise pollution.</a:t>
            </a:r>
          </a:p>
          <a:p>
            <a:pPr marL="800100" lvl="1" indent="-457200">
              <a:lnSpc>
                <a:spcPct val="80000"/>
              </a:lnSpc>
              <a:spcBef>
                <a:spcPts val="330"/>
              </a:spcBef>
              <a:buFont typeface="+mj-lt"/>
              <a:buAutoNum type="alphaLcPeriod"/>
            </a:pPr>
            <a:r>
              <a:rPr lang="en-US" sz="1600" dirty="0"/>
              <a:t>Describe health dangers from tobacco use and alcohol and drug abuse.</a:t>
            </a:r>
          </a:p>
          <a:p>
            <a:pPr marL="800100" lvl="1" indent="-457200">
              <a:lnSpc>
                <a:spcPct val="80000"/>
              </a:lnSpc>
              <a:spcBef>
                <a:spcPts val="330"/>
              </a:spcBef>
              <a:buFont typeface="+mj-lt"/>
              <a:buAutoNum type="alphaLcPeriod"/>
            </a:pPr>
            <a:r>
              <a:rPr lang="en-US" sz="1600" dirty="0">
                <a:solidFill>
                  <a:srgbClr val="FF0000"/>
                </a:solidFill>
              </a:rPr>
              <a:t>Describe the health dangers from abusing illegal and prescription drugs.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9472" y="181030"/>
            <a:ext cx="763525" cy="779432"/>
          </a:xfrm>
          <a:prstGeom prst="rect">
            <a:avLst/>
          </a:prstGeom>
        </p:spPr>
      </p:pic>
    </p:spTree>
    <p:extLst>
      <p:ext uri="{BB962C8B-B14F-4D97-AF65-F5344CB8AC3E}">
        <p14:creationId xmlns:p14="http://schemas.microsoft.com/office/powerpoint/2010/main" val="1293586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6c</a:t>
            </a:r>
            <a:endParaRPr lang="en-US" dirty="0"/>
          </a:p>
        </p:txBody>
      </p:sp>
      <p:sp>
        <p:nvSpPr>
          <p:cNvPr id="3" name="Content Placeholder 2"/>
          <p:cNvSpPr>
            <a:spLocks noGrp="1"/>
          </p:cNvSpPr>
          <p:nvPr>
            <p:ph idx="1"/>
          </p:nvPr>
        </p:nvSpPr>
        <p:spPr>
          <a:xfrm>
            <a:off x="222195" y="1502815"/>
            <a:ext cx="6413610" cy="3359508"/>
          </a:xfrm>
        </p:spPr>
        <p:txBody>
          <a:bodyPr>
            <a:normAutofit fontScale="70000" lnSpcReduction="20000"/>
          </a:bodyPr>
          <a:lstStyle/>
          <a:p>
            <a:pPr marL="0" indent="0">
              <a:buNone/>
            </a:pPr>
            <a:r>
              <a:rPr lang="en-US" sz="2900" dirty="0" smtClean="0"/>
              <a:t>Health </a:t>
            </a:r>
            <a:r>
              <a:rPr lang="en-US" sz="2900" dirty="0" smtClean="0"/>
              <a:t>Dangers </a:t>
            </a:r>
            <a:r>
              <a:rPr lang="en-US" sz="2900" dirty="0"/>
              <a:t>from </a:t>
            </a:r>
            <a:r>
              <a:rPr lang="en-US" sz="2900" dirty="0" smtClean="0"/>
              <a:t>Abusing Illegal and Prescription Drugs.</a:t>
            </a:r>
          </a:p>
          <a:p>
            <a:r>
              <a:rPr lang="en-US" altLang="en-US" sz="2300" dirty="0" smtClean="0"/>
              <a:t>Nausea </a:t>
            </a:r>
            <a:r>
              <a:rPr lang="en-US" altLang="en-US" sz="2300" dirty="0"/>
              <a:t>and abdominal pain, which can also lead to changes in appetite and weight </a:t>
            </a:r>
            <a:r>
              <a:rPr lang="en-US" altLang="en-US" sz="2300" dirty="0" smtClean="0"/>
              <a:t>loss. </a:t>
            </a:r>
          </a:p>
          <a:p>
            <a:r>
              <a:rPr lang="en-US" altLang="en-US" sz="2300" dirty="0" smtClean="0"/>
              <a:t>Increased </a:t>
            </a:r>
            <a:r>
              <a:rPr lang="en-US" altLang="en-US" sz="2300" dirty="0"/>
              <a:t>strain on the liver, which puts the person at risk of significant liver damage or liver </a:t>
            </a:r>
            <a:r>
              <a:rPr lang="en-US" altLang="en-US" sz="2300" dirty="0" smtClean="0"/>
              <a:t>failure.</a:t>
            </a:r>
          </a:p>
          <a:p>
            <a:r>
              <a:rPr lang="en-US" altLang="en-US" sz="2300" dirty="0" smtClean="0"/>
              <a:t>Seizures</a:t>
            </a:r>
            <a:r>
              <a:rPr lang="en-US" altLang="en-US" sz="2300" dirty="0"/>
              <a:t>, stroke, mental confusion and brain </a:t>
            </a:r>
            <a:r>
              <a:rPr lang="en-US" altLang="en-US" sz="2300" dirty="0" smtClean="0"/>
              <a:t>damage.</a:t>
            </a:r>
          </a:p>
          <a:p>
            <a:r>
              <a:rPr lang="en-US" altLang="en-US" sz="2300" dirty="0" smtClean="0"/>
              <a:t>Lung disease.</a:t>
            </a:r>
          </a:p>
          <a:p>
            <a:r>
              <a:rPr lang="en-US" altLang="en-US" sz="2300" dirty="0" smtClean="0"/>
              <a:t>Problems </a:t>
            </a:r>
            <a:r>
              <a:rPr lang="en-US" altLang="en-US" sz="2300" dirty="0"/>
              <a:t>with memory, attention and decision-making, which make daily living more </a:t>
            </a:r>
            <a:r>
              <a:rPr lang="en-US" altLang="en-US" sz="2300" dirty="0" smtClean="0"/>
              <a:t>difficult.</a:t>
            </a:r>
          </a:p>
          <a:p>
            <a:r>
              <a:rPr lang="en-US" altLang="en-US" sz="2300" dirty="0" smtClean="0"/>
              <a:t>A </a:t>
            </a:r>
            <a:r>
              <a:rPr lang="en-US" altLang="en-US" sz="2300" dirty="0"/>
              <a:t>weakened immune system, increasing the risk of illness and </a:t>
            </a:r>
            <a:r>
              <a:rPr lang="en-US" altLang="en-US" sz="2300" dirty="0" smtClean="0"/>
              <a:t>infection.</a:t>
            </a:r>
          </a:p>
          <a:p>
            <a:r>
              <a:rPr lang="en-US" altLang="en-US" sz="2300" dirty="0" smtClean="0"/>
              <a:t>Heart </a:t>
            </a:r>
            <a:r>
              <a:rPr lang="en-US" altLang="en-US" sz="2300" dirty="0"/>
              <a:t>conditions ranging from abnormal heart rates to heart attacks and collapsed veins and blood vessel infections from injected </a:t>
            </a:r>
            <a:r>
              <a:rPr lang="en-US" altLang="en-US" sz="2300" dirty="0" smtClean="0"/>
              <a:t>drugs.</a:t>
            </a:r>
            <a:endParaRPr lang="en-US" altLang="en-US" sz="2300" dirty="0"/>
          </a:p>
          <a:p>
            <a:pPr marL="0" lvl="0" indent="0" defTabSz="914400" eaLnBrk="0" fontAlgn="base" hangingPunct="0">
              <a:spcBef>
                <a:spcPct val="0"/>
              </a:spcBef>
              <a:spcAft>
                <a:spcPct val="0"/>
              </a:spcAft>
              <a:buFontTx/>
              <a:buChar char="•"/>
            </a:pPr>
            <a:endParaRPr lang="en-US" altLang="en-US" sz="2400" dirty="0">
              <a:latin typeface="Arial" panose="020B0604020202020204" pitchFamily="34" charset="0"/>
            </a:endParaRPr>
          </a:p>
          <a:p>
            <a:endParaRPr lang="en-US" sz="2400" dirty="0"/>
          </a:p>
          <a:p>
            <a:endParaRPr lang="en-US" dirty="0"/>
          </a:p>
        </p:txBody>
      </p:sp>
    </p:spTree>
    <p:extLst>
      <p:ext uri="{BB962C8B-B14F-4D97-AF65-F5344CB8AC3E}">
        <p14:creationId xmlns:p14="http://schemas.microsoft.com/office/powerpoint/2010/main" val="190456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24" y="275609"/>
            <a:ext cx="5376674" cy="763526"/>
          </a:xfrm>
        </p:spPr>
        <p:txBody>
          <a:bodyPr/>
          <a:lstStyle/>
          <a:p>
            <a:r>
              <a:rPr lang="en-US" dirty="0" smtClean="0"/>
              <a:t>Public Health</a:t>
            </a:r>
            <a:endParaRPr lang="en-US" dirty="0"/>
          </a:p>
        </p:txBody>
      </p:sp>
      <p:sp>
        <p:nvSpPr>
          <p:cNvPr id="3" name="Content Placeholder 2"/>
          <p:cNvSpPr>
            <a:spLocks noGrp="1"/>
          </p:cNvSpPr>
          <p:nvPr>
            <p:ph idx="1"/>
          </p:nvPr>
        </p:nvSpPr>
        <p:spPr>
          <a:xfrm>
            <a:off x="336724" y="1620186"/>
            <a:ext cx="6184553" cy="3359507"/>
          </a:xfrm>
        </p:spPr>
        <p:txBody>
          <a:bodyPr>
            <a:normAutofit fontScale="70000" lnSpcReduction="20000"/>
          </a:bodyPr>
          <a:lstStyle/>
          <a:p>
            <a:pPr marL="457200" indent="-457200">
              <a:lnSpc>
                <a:spcPct val="120000"/>
              </a:lnSpc>
              <a:spcBef>
                <a:spcPts val="0"/>
              </a:spcBef>
              <a:buFont typeface="+mj-lt"/>
              <a:buAutoNum type="arabicPeriod" startAt="8"/>
            </a:pPr>
            <a:r>
              <a:rPr lang="en-US" dirty="0" smtClean="0"/>
              <a:t>After </a:t>
            </a:r>
            <a:r>
              <a:rPr lang="en-US" dirty="0"/>
              <a:t>completing either 7a or 7b, do the following:</a:t>
            </a:r>
          </a:p>
          <a:p>
            <a:pPr marL="1028700" lvl="2" indent="-457200">
              <a:lnSpc>
                <a:spcPct val="120000"/>
              </a:lnSpc>
              <a:spcBef>
                <a:spcPts val="0"/>
              </a:spcBef>
              <a:buFont typeface="+mj-lt"/>
              <a:buAutoNum type="alphaLcPeriod"/>
            </a:pPr>
            <a:r>
              <a:rPr lang="en-US" dirty="0"/>
              <a:t>Compare the four leading causes of mortality (death) in your community for any of the past five years with the four leading causes of disease in your community. Explain how the public health agency you visited is trying to reduce the mortality and morbidity rates of these leading causes of illness and death.</a:t>
            </a:r>
          </a:p>
          <a:p>
            <a:pPr marL="1028700" lvl="2" indent="-457200">
              <a:lnSpc>
                <a:spcPct val="120000"/>
              </a:lnSpc>
              <a:spcBef>
                <a:spcPts val="0"/>
              </a:spcBef>
              <a:buFont typeface="+mj-lt"/>
              <a:buAutoNum type="alphaLcPeriod"/>
            </a:pPr>
            <a:r>
              <a:rPr lang="en-US" dirty="0"/>
              <a:t>Explain the role of your health agency as it relates to the outbreak of diseases.</a:t>
            </a:r>
          </a:p>
          <a:p>
            <a:pPr marL="1028700" lvl="2" indent="-457200">
              <a:lnSpc>
                <a:spcPct val="120000"/>
              </a:lnSpc>
              <a:spcBef>
                <a:spcPts val="0"/>
              </a:spcBef>
              <a:buFont typeface="+mj-lt"/>
              <a:buAutoNum type="alphaLcPeriod"/>
            </a:pPr>
            <a:r>
              <a:rPr lang="en-US" dirty="0"/>
              <a:t>Discuss the kinds of public assistance the agency is able to provide in case of disasters such as floods, storms, tornadoes, earthquakes, and other acts of destruction. Your discussion can include the cleanup necessary after the disaster.</a:t>
            </a:r>
          </a:p>
          <a:p>
            <a:pPr marL="457200" indent="-457200">
              <a:lnSpc>
                <a:spcPct val="120000"/>
              </a:lnSpc>
              <a:spcBef>
                <a:spcPts val="0"/>
              </a:spcBef>
              <a:buFont typeface="+mj-lt"/>
              <a:buAutoNum type="arabicPeriod" startAt="8"/>
            </a:pPr>
            <a:r>
              <a:rPr lang="en-US" dirty="0"/>
              <a:t>Pick a profession in the public health sector that interests you. Find out the education, training, and experience required to work in this profession. Discuss what you learn with your counselor.</a:t>
            </a:r>
          </a:p>
        </p:txBody>
      </p:sp>
      <p:sp>
        <p:nvSpPr>
          <p:cNvPr id="4" name="TextBox 3"/>
          <p:cNvSpPr txBox="1"/>
          <p:nvPr/>
        </p:nvSpPr>
        <p:spPr>
          <a:xfrm>
            <a:off x="374900" y="1221610"/>
            <a:ext cx="4460445" cy="400110"/>
          </a:xfrm>
          <a:prstGeom prst="rect">
            <a:avLst/>
          </a:prstGeom>
          <a:noFill/>
        </p:spPr>
        <p:txBody>
          <a:bodyPr wrap="square" rtlCol="0">
            <a:spAutoFit/>
          </a:bodyPr>
          <a:lstStyle/>
          <a:p>
            <a:r>
              <a:rPr lang="en-US" sz="2000" dirty="0" smtClean="0"/>
              <a:t>Requirements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80" y="267656"/>
            <a:ext cx="763525" cy="779432"/>
          </a:xfrm>
          <a:prstGeom prst="rect">
            <a:avLst/>
          </a:prstGeom>
        </p:spPr>
      </p:pic>
    </p:spTree>
    <p:extLst>
      <p:ext uri="{BB962C8B-B14F-4D97-AF65-F5344CB8AC3E}">
        <p14:creationId xmlns:p14="http://schemas.microsoft.com/office/powerpoint/2010/main" val="2866076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7</a:t>
            </a:r>
            <a:endParaRPr lang="en-US" dirty="0"/>
          </a:p>
        </p:txBody>
      </p:sp>
      <p:sp>
        <p:nvSpPr>
          <p:cNvPr id="5" name="Content Placeholder 4"/>
          <p:cNvSpPr>
            <a:spLocks noGrp="1"/>
          </p:cNvSpPr>
          <p:nvPr>
            <p:ph idx="1"/>
          </p:nvPr>
        </p:nvSpPr>
        <p:spPr>
          <a:xfrm>
            <a:off x="336724" y="960462"/>
            <a:ext cx="5031325" cy="3291043"/>
          </a:xfrm>
        </p:spPr>
        <p:txBody>
          <a:bodyPr>
            <a:normAutofit/>
          </a:bodyPr>
          <a:lstStyle/>
          <a:p>
            <a:pPr marL="457200" indent="-457200">
              <a:lnSpc>
                <a:spcPct val="80000"/>
              </a:lnSpc>
              <a:spcBef>
                <a:spcPts val="330"/>
              </a:spcBef>
              <a:buFont typeface="+mj-lt"/>
              <a:buAutoNum type="arabicPeriod" startAt="7"/>
            </a:pPr>
            <a:r>
              <a:rPr lang="en-US" sz="1600" dirty="0"/>
              <a:t>With your parent's and counselor's approval, do ONE of the following:</a:t>
            </a:r>
          </a:p>
          <a:p>
            <a:pPr marL="800100" lvl="1" indent="-457200">
              <a:lnSpc>
                <a:spcPct val="80000"/>
              </a:lnSpc>
              <a:spcBef>
                <a:spcPts val="330"/>
              </a:spcBef>
              <a:buFont typeface="+mj-lt"/>
              <a:buAutoNum type="alphaLcPeriod"/>
            </a:pPr>
            <a:r>
              <a:rPr lang="en-US" sz="1600" dirty="0">
                <a:solidFill>
                  <a:srgbClr val="FF0000"/>
                </a:solidFill>
              </a:rPr>
              <a:t>Visit your city, county, or state public health agency.</a:t>
            </a:r>
          </a:p>
          <a:p>
            <a:pPr marL="800100" lvl="1" indent="-457200">
              <a:lnSpc>
                <a:spcPct val="80000"/>
              </a:lnSpc>
              <a:spcBef>
                <a:spcPts val="330"/>
              </a:spcBef>
              <a:buFont typeface="+mj-lt"/>
              <a:buAutoNum type="alphaLcPeriod"/>
            </a:pPr>
            <a:r>
              <a:rPr lang="en-US" sz="1600" dirty="0"/>
              <a:t>Familiarize yourself with your city, county, or state health agency's website.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2393543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7a</a:t>
            </a:r>
            <a:endParaRPr lang="en-US" dirty="0"/>
          </a:p>
        </p:txBody>
      </p:sp>
      <p:sp>
        <p:nvSpPr>
          <p:cNvPr id="3" name="Content Placeholder 2"/>
          <p:cNvSpPr>
            <a:spLocks noGrp="1"/>
          </p:cNvSpPr>
          <p:nvPr>
            <p:ph idx="1"/>
          </p:nvPr>
        </p:nvSpPr>
        <p:spPr>
          <a:xfrm>
            <a:off x="336724" y="2724455"/>
            <a:ext cx="6184553" cy="2137868"/>
          </a:xfrm>
        </p:spPr>
        <p:txBody>
          <a:bodyPr/>
          <a:lstStyle/>
          <a:p>
            <a:pPr marL="0" indent="0" algn="ctr">
              <a:spcBef>
                <a:spcPts val="0"/>
              </a:spcBef>
              <a:buNone/>
            </a:pPr>
            <a:r>
              <a:rPr lang="en-US" dirty="0" smtClean="0"/>
              <a:t>Contact information to set up a visit:</a:t>
            </a:r>
          </a:p>
          <a:p>
            <a:pPr marL="0" indent="0" algn="ctr">
              <a:spcBef>
                <a:spcPts val="0"/>
              </a:spcBef>
              <a:buNone/>
            </a:pPr>
            <a:r>
              <a:rPr lang="en-US" dirty="0" smtClean="0"/>
              <a:t>Wood </a:t>
            </a:r>
            <a:r>
              <a:rPr lang="en-US" dirty="0"/>
              <a:t>County Health Department</a:t>
            </a:r>
            <a:br>
              <a:rPr lang="en-US" dirty="0"/>
            </a:br>
            <a:r>
              <a:rPr lang="en-US" dirty="0"/>
              <a:t>1840 East Gypsy Lane Rd.</a:t>
            </a:r>
            <a:br>
              <a:rPr lang="en-US" dirty="0"/>
            </a:br>
            <a:r>
              <a:rPr lang="en-US" dirty="0"/>
              <a:t>Bowling Green, </a:t>
            </a:r>
            <a:r>
              <a:rPr lang="en-US" dirty="0" smtClean="0"/>
              <a:t>OH 43402</a:t>
            </a:r>
          </a:p>
          <a:p>
            <a:pPr marL="0" indent="0" algn="ctr">
              <a:spcBef>
                <a:spcPts val="0"/>
              </a:spcBef>
              <a:buNone/>
            </a:pPr>
            <a:r>
              <a:rPr lang="en-US" dirty="0" smtClean="0"/>
              <a:t>419-352-8402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7405"/>
            <a:ext cx="6858000" cy="1463598"/>
          </a:xfrm>
          <a:prstGeom prst="rect">
            <a:avLst/>
          </a:prstGeom>
        </p:spPr>
      </p:pic>
    </p:spTree>
    <p:extLst>
      <p:ext uri="{BB962C8B-B14F-4D97-AF65-F5344CB8AC3E}">
        <p14:creationId xmlns:p14="http://schemas.microsoft.com/office/powerpoint/2010/main" val="16650808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284424"/>
            <a:ext cx="5031325" cy="572644"/>
          </a:xfrm>
        </p:spPr>
        <p:txBody>
          <a:bodyPr/>
          <a:lstStyle/>
          <a:p>
            <a:r>
              <a:rPr lang="en-US" dirty="0" smtClean="0"/>
              <a:t>Requirement 7</a:t>
            </a:r>
            <a:endParaRPr lang="en-US" dirty="0"/>
          </a:p>
        </p:txBody>
      </p:sp>
      <p:sp>
        <p:nvSpPr>
          <p:cNvPr id="5" name="Content Placeholder 4"/>
          <p:cNvSpPr>
            <a:spLocks noGrp="1"/>
          </p:cNvSpPr>
          <p:nvPr>
            <p:ph idx="1"/>
          </p:nvPr>
        </p:nvSpPr>
        <p:spPr>
          <a:xfrm>
            <a:off x="336724" y="960462"/>
            <a:ext cx="5031325" cy="3291043"/>
          </a:xfrm>
        </p:spPr>
        <p:txBody>
          <a:bodyPr>
            <a:normAutofit/>
          </a:bodyPr>
          <a:lstStyle/>
          <a:p>
            <a:pPr marL="457200" indent="-457200">
              <a:lnSpc>
                <a:spcPct val="80000"/>
              </a:lnSpc>
              <a:spcBef>
                <a:spcPts val="330"/>
              </a:spcBef>
              <a:buFont typeface="+mj-lt"/>
              <a:buAutoNum type="arabicPeriod" startAt="7"/>
            </a:pPr>
            <a:r>
              <a:rPr lang="en-US" sz="1600" dirty="0"/>
              <a:t>With your parent's and counselor's approval, do ONE of the following:</a:t>
            </a:r>
          </a:p>
          <a:p>
            <a:pPr marL="800100" lvl="1" indent="-457200">
              <a:lnSpc>
                <a:spcPct val="80000"/>
              </a:lnSpc>
              <a:spcBef>
                <a:spcPts val="330"/>
              </a:spcBef>
              <a:buFont typeface="+mj-lt"/>
              <a:buAutoNum type="alphaLcPeriod"/>
            </a:pPr>
            <a:r>
              <a:rPr lang="en-US" sz="1600" dirty="0"/>
              <a:t>Visit your city, county, or state public health agency.</a:t>
            </a:r>
          </a:p>
          <a:p>
            <a:pPr marL="800100" lvl="1" indent="-457200">
              <a:lnSpc>
                <a:spcPct val="80000"/>
              </a:lnSpc>
              <a:spcBef>
                <a:spcPts val="330"/>
              </a:spcBef>
              <a:buFont typeface="+mj-lt"/>
              <a:buAutoNum type="alphaLcPeriod"/>
            </a:pPr>
            <a:r>
              <a:rPr lang="en-US" sz="1600" dirty="0">
                <a:solidFill>
                  <a:srgbClr val="FF0000"/>
                </a:solidFill>
              </a:rPr>
              <a:t>Familiarize yourself with your city, county, or state health agency's website.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205738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7b</a:t>
            </a:r>
            <a:endParaRPr lang="en-US" dirty="0"/>
          </a:p>
        </p:txBody>
      </p:sp>
      <p:sp>
        <p:nvSpPr>
          <p:cNvPr id="3" name="Content Placeholder 2"/>
          <p:cNvSpPr>
            <a:spLocks noGrp="1"/>
          </p:cNvSpPr>
          <p:nvPr>
            <p:ph idx="1"/>
          </p:nvPr>
        </p:nvSpPr>
        <p:spPr>
          <a:xfrm>
            <a:off x="336724" y="3029865"/>
            <a:ext cx="6184553" cy="1832458"/>
          </a:xfrm>
        </p:spPr>
        <p:txBody>
          <a:bodyPr>
            <a:normAutofit/>
          </a:bodyPr>
          <a:lstStyle/>
          <a:p>
            <a:pPr marL="0" indent="0">
              <a:buNone/>
            </a:pPr>
            <a:r>
              <a:rPr lang="en-US" sz="1800" dirty="0" smtClean="0"/>
              <a:t>Click on the link to visit the </a:t>
            </a:r>
            <a:r>
              <a:rPr lang="en-US" sz="1800" dirty="0">
                <a:hlinkClick r:id="rId2"/>
              </a:rPr>
              <a:t>Wood County Health </a:t>
            </a:r>
            <a:r>
              <a:rPr lang="en-US" sz="1800" dirty="0" smtClean="0">
                <a:hlinkClick r:id="rId2"/>
              </a:rPr>
              <a:t>Department</a:t>
            </a:r>
            <a:r>
              <a:rPr lang="en-US" sz="1800" dirty="0" smtClean="0"/>
              <a:t> website.</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540" y="1502815"/>
            <a:ext cx="3734410" cy="1420897"/>
          </a:xfrm>
          <a:prstGeom prst="rect">
            <a:avLst/>
          </a:prstGeom>
        </p:spPr>
      </p:pic>
    </p:spTree>
    <p:extLst>
      <p:ext uri="{BB962C8B-B14F-4D97-AF65-F5344CB8AC3E}">
        <p14:creationId xmlns:p14="http://schemas.microsoft.com/office/powerpoint/2010/main" val="3493326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 8</a:t>
            </a:r>
            <a:endParaRPr lang="en-US" dirty="0"/>
          </a:p>
        </p:txBody>
      </p:sp>
      <p:sp>
        <p:nvSpPr>
          <p:cNvPr id="5" name="Content Placeholder 4"/>
          <p:cNvSpPr>
            <a:spLocks noGrp="1"/>
          </p:cNvSpPr>
          <p:nvPr>
            <p:ph idx="1"/>
          </p:nvPr>
        </p:nvSpPr>
        <p:spPr>
          <a:xfrm>
            <a:off x="336724" y="1296162"/>
            <a:ext cx="5031325" cy="3412305"/>
          </a:xfrm>
        </p:spPr>
        <p:txBody>
          <a:bodyPr>
            <a:normAutofit fontScale="85000" lnSpcReduction="10000"/>
          </a:bodyPr>
          <a:lstStyle/>
          <a:p>
            <a:pPr marL="457200" indent="-457200">
              <a:buFont typeface="+mj-lt"/>
              <a:buAutoNum type="arabicPeriod" startAt="8"/>
            </a:pPr>
            <a:r>
              <a:rPr lang="en-US" sz="1900" dirty="0"/>
              <a:t>After completing either 7a or 7b, do the following:</a:t>
            </a:r>
          </a:p>
          <a:p>
            <a:pPr marL="1028700" lvl="2" indent="-342900">
              <a:buFont typeface="+mj-lt"/>
              <a:buAutoNum type="alphaLcPeriod"/>
            </a:pPr>
            <a:r>
              <a:rPr lang="en-US" dirty="0">
                <a:solidFill>
                  <a:srgbClr val="FF0000"/>
                </a:solidFill>
              </a:rPr>
              <a:t>Compare the four leading causes of mortality (death) in your community for any of the past five years with the four leading causes of disease in your community. Explain how the public health agency you visited is trying to reduce the mortality and morbidity rates of these leading causes of illness and death.</a:t>
            </a:r>
          </a:p>
          <a:p>
            <a:pPr marL="1028700" lvl="2" indent="-342900">
              <a:buFont typeface="+mj-lt"/>
              <a:buAutoNum type="alphaLcPeriod"/>
            </a:pPr>
            <a:r>
              <a:rPr lang="en-US" dirty="0">
                <a:solidFill>
                  <a:srgbClr val="FF0000"/>
                </a:solidFill>
              </a:rPr>
              <a:t>Explain the role of your health agency as it relates to the outbreak of diseases.</a:t>
            </a:r>
          </a:p>
          <a:p>
            <a:pPr marL="1028700" lvl="2" indent="-342900">
              <a:buFont typeface="+mj-lt"/>
              <a:buAutoNum type="alphaLcPeriod"/>
            </a:pPr>
            <a:r>
              <a:rPr lang="en-US" dirty="0">
                <a:solidFill>
                  <a:srgbClr val="FF0000"/>
                </a:solidFill>
              </a:rPr>
              <a:t>Discuss the kinds of public assistance the agency is able to provide in case of disasters such as floods, storms, tornadoes, earthquakes, and other acts of destruction. Your discussion can include the cleanup necessary after the disaster.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588" y="516730"/>
            <a:ext cx="763525" cy="779432"/>
          </a:xfrm>
          <a:prstGeom prst="rect">
            <a:avLst/>
          </a:prstGeom>
        </p:spPr>
      </p:pic>
    </p:spTree>
    <p:extLst>
      <p:ext uri="{BB962C8B-B14F-4D97-AF65-F5344CB8AC3E}">
        <p14:creationId xmlns:p14="http://schemas.microsoft.com/office/powerpoint/2010/main" val="448649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8a</a:t>
            </a:r>
            <a:endParaRPr lang="en-US" dirty="0"/>
          </a:p>
        </p:txBody>
      </p:sp>
      <p:sp>
        <p:nvSpPr>
          <p:cNvPr id="3" name="Content Placeholder 2"/>
          <p:cNvSpPr>
            <a:spLocks noGrp="1"/>
          </p:cNvSpPr>
          <p:nvPr>
            <p:ph idx="1"/>
          </p:nvPr>
        </p:nvSpPr>
        <p:spPr/>
        <p:txBody>
          <a:bodyPr/>
          <a:lstStyle/>
          <a:p>
            <a:pPr marL="0" indent="0">
              <a:buNone/>
            </a:pPr>
            <a:r>
              <a:rPr lang="en-US" sz="2000" dirty="0" smtClean="0"/>
              <a:t>Leading causes of death in Wood County, </a:t>
            </a:r>
            <a:r>
              <a:rPr lang="en-US" sz="2000" smtClean="0"/>
              <a:t>OH for 2018.</a:t>
            </a:r>
            <a:endParaRPr lang="en-US" sz="2000" dirty="0"/>
          </a:p>
          <a:p>
            <a:pPr marL="457200" indent="-457200">
              <a:buFont typeface="+mj-lt"/>
              <a:buAutoNum type="arabicPeriod"/>
            </a:pPr>
            <a:r>
              <a:rPr lang="en-US" sz="1800" dirty="0"/>
              <a:t>Heart Disease (26% of all deaths)</a:t>
            </a:r>
          </a:p>
          <a:p>
            <a:pPr marL="457200" indent="-457200">
              <a:buFont typeface="+mj-lt"/>
              <a:buAutoNum type="arabicPeriod"/>
            </a:pPr>
            <a:r>
              <a:rPr lang="en-US" sz="1800" dirty="0" smtClean="0"/>
              <a:t>Cancer </a:t>
            </a:r>
            <a:r>
              <a:rPr lang="en-US" sz="1800" dirty="0"/>
              <a:t>(22%)</a:t>
            </a:r>
          </a:p>
          <a:p>
            <a:pPr marL="457200" indent="-457200">
              <a:buFont typeface="+mj-lt"/>
              <a:buAutoNum type="arabicPeriod"/>
            </a:pPr>
            <a:r>
              <a:rPr lang="en-US" sz="1800" dirty="0" smtClean="0"/>
              <a:t>Chronic </a:t>
            </a:r>
            <a:r>
              <a:rPr lang="en-US" sz="1800" dirty="0"/>
              <a:t>Lower Respiratory Diseases (7%)</a:t>
            </a:r>
          </a:p>
          <a:p>
            <a:pPr marL="457200" indent="-457200">
              <a:buFont typeface="+mj-lt"/>
              <a:buAutoNum type="arabicPeriod"/>
            </a:pPr>
            <a:r>
              <a:rPr lang="en-US" sz="1800" dirty="0" smtClean="0"/>
              <a:t>Stroke </a:t>
            </a:r>
            <a:r>
              <a:rPr lang="en-US" sz="1800" dirty="0"/>
              <a:t>(6%)</a:t>
            </a:r>
          </a:p>
          <a:p>
            <a:pPr marL="457200" indent="-457200">
              <a:buFont typeface="+mj-lt"/>
              <a:buAutoNum type="arabicPeriod"/>
            </a:pPr>
            <a:r>
              <a:rPr lang="en-US" sz="1800" dirty="0" smtClean="0"/>
              <a:t>Alzheimer’s </a:t>
            </a:r>
            <a:r>
              <a:rPr lang="en-US" sz="1800" dirty="0"/>
              <a:t>Disease (5%)</a:t>
            </a:r>
          </a:p>
        </p:txBody>
      </p:sp>
    </p:spTree>
    <p:extLst>
      <p:ext uri="{BB962C8B-B14F-4D97-AF65-F5344CB8AC3E}">
        <p14:creationId xmlns:p14="http://schemas.microsoft.com/office/powerpoint/2010/main" val="31769300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8a</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Leading chronic diseases in Wood County, OH for 2018.</a:t>
            </a:r>
          </a:p>
          <a:p>
            <a:r>
              <a:rPr lang="en-US" sz="1800" dirty="0"/>
              <a:t>Cardiovascular </a:t>
            </a:r>
            <a:r>
              <a:rPr lang="en-US" sz="1800" dirty="0" smtClean="0"/>
              <a:t>Disease - 39% </a:t>
            </a:r>
            <a:r>
              <a:rPr lang="en-US" sz="1800" dirty="0"/>
              <a:t>of adults </a:t>
            </a:r>
            <a:r>
              <a:rPr lang="en-US" sz="1800" dirty="0" smtClean="0"/>
              <a:t>had major risk factors for developing cardiovascular disease.</a:t>
            </a:r>
          </a:p>
          <a:p>
            <a:r>
              <a:rPr lang="en-US" sz="1800" dirty="0"/>
              <a:t>Arthritis - 28% of adults were diagnosed with arthritis.</a:t>
            </a:r>
          </a:p>
          <a:p>
            <a:r>
              <a:rPr lang="en-US" sz="1800" dirty="0"/>
              <a:t>Asthma - 15% of adults had been diagnosed with asthma.</a:t>
            </a:r>
          </a:p>
          <a:p>
            <a:r>
              <a:rPr lang="en-US" sz="1800" dirty="0" smtClean="0"/>
              <a:t>Cancer - 14% </a:t>
            </a:r>
            <a:r>
              <a:rPr lang="en-US" sz="1800" dirty="0"/>
              <a:t>of </a:t>
            </a:r>
            <a:r>
              <a:rPr lang="en-US" sz="1800" dirty="0" smtClean="0"/>
              <a:t>adults were diagnosed </a:t>
            </a:r>
            <a:r>
              <a:rPr lang="en-US" sz="1800" dirty="0"/>
              <a:t>with cancer at some point in their </a:t>
            </a:r>
            <a:r>
              <a:rPr lang="en-US" sz="1800" dirty="0" smtClean="0"/>
              <a:t>lives.</a:t>
            </a:r>
          </a:p>
          <a:p>
            <a:r>
              <a:rPr lang="en-US" sz="1800" dirty="0" smtClean="0"/>
              <a:t>Diabetes - 8</a:t>
            </a:r>
            <a:r>
              <a:rPr lang="en-US" sz="1800" dirty="0"/>
              <a:t>% of </a:t>
            </a:r>
            <a:r>
              <a:rPr lang="en-US" sz="1800" dirty="0" smtClean="0"/>
              <a:t>adults </a:t>
            </a:r>
            <a:r>
              <a:rPr lang="en-US" sz="1800" dirty="0"/>
              <a:t>had </a:t>
            </a:r>
            <a:r>
              <a:rPr lang="en-US" sz="1800" dirty="0" smtClean="0"/>
              <a:t>been diagnosed </a:t>
            </a:r>
            <a:r>
              <a:rPr lang="en-US" sz="1800" dirty="0"/>
              <a:t>with </a:t>
            </a:r>
            <a:r>
              <a:rPr lang="en-US" sz="1800" dirty="0" smtClean="0"/>
              <a:t>diabetes.</a:t>
            </a:r>
            <a:endParaRPr lang="en-US" sz="1800" dirty="0"/>
          </a:p>
        </p:txBody>
      </p:sp>
    </p:spTree>
    <p:extLst>
      <p:ext uri="{BB962C8B-B14F-4D97-AF65-F5344CB8AC3E}">
        <p14:creationId xmlns:p14="http://schemas.microsoft.com/office/powerpoint/2010/main" val="1881610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8a</a:t>
            </a:r>
          </a:p>
        </p:txBody>
      </p:sp>
      <p:sp>
        <p:nvSpPr>
          <p:cNvPr id="3" name="Content Placeholder 2"/>
          <p:cNvSpPr>
            <a:spLocks noGrp="1"/>
          </p:cNvSpPr>
          <p:nvPr>
            <p:ph idx="1"/>
          </p:nvPr>
        </p:nvSpPr>
        <p:spPr/>
        <p:txBody>
          <a:bodyPr>
            <a:normAutofit fontScale="85000" lnSpcReduction="10000"/>
          </a:bodyPr>
          <a:lstStyle/>
          <a:p>
            <a:r>
              <a:rPr lang="en-US" sz="1800" dirty="0"/>
              <a:t>Explain how the public health agency you visited is trying to reduce the mortality and morbidity rates of these leading causes of illness and death</a:t>
            </a:r>
            <a:r>
              <a:rPr lang="en-US" sz="1800" dirty="0" smtClean="0"/>
              <a:t>.</a:t>
            </a:r>
          </a:p>
          <a:p>
            <a:r>
              <a:rPr lang="en-US" sz="1800" dirty="0"/>
              <a:t>Explain the role of your health agency as it relates to the outbreak of diseases.</a:t>
            </a:r>
          </a:p>
          <a:p>
            <a:r>
              <a:rPr lang="en-US" sz="1800" dirty="0"/>
              <a:t>Discuss the kinds of public assistance the agency is able to provide in case of disasters such as floods, storms, tornadoes, earthquakes, and other acts of destruction. Your discussion can include the cleanup necessary after the disaster.</a:t>
            </a:r>
          </a:p>
          <a:p>
            <a:pPr marL="0" indent="0">
              <a:buNone/>
            </a:pPr>
            <a:endParaRPr lang="en-US" sz="1800" dirty="0" smtClean="0"/>
          </a:p>
          <a:p>
            <a:r>
              <a:rPr lang="en-US" sz="1800" dirty="0" smtClean="0"/>
              <a:t>Contact the Wood County Health Department for this information.</a:t>
            </a:r>
          </a:p>
          <a:p>
            <a:pPr marL="0" indent="0" algn="ctr">
              <a:spcBef>
                <a:spcPts val="0"/>
              </a:spcBef>
              <a:buNone/>
            </a:pPr>
            <a:r>
              <a:rPr lang="en-US" sz="1800" dirty="0"/>
              <a:t>Wood County Health Department</a:t>
            </a:r>
            <a:br>
              <a:rPr lang="en-US" sz="1800" dirty="0"/>
            </a:br>
            <a:r>
              <a:rPr lang="en-US" sz="1800" dirty="0"/>
              <a:t>1840 East Gypsy Lane Rd.</a:t>
            </a:r>
            <a:br>
              <a:rPr lang="en-US" sz="1800" dirty="0"/>
            </a:br>
            <a:r>
              <a:rPr lang="en-US" sz="1800" dirty="0"/>
              <a:t>Bowling Green, OH 43402</a:t>
            </a:r>
          </a:p>
          <a:p>
            <a:pPr marL="0" indent="0" algn="ctr">
              <a:spcBef>
                <a:spcPts val="0"/>
              </a:spcBef>
              <a:buNone/>
            </a:pPr>
            <a:r>
              <a:rPr lang="en-US" sz="1800" dirty="0"/>
              <a:t>419-352-8402</a:t>
            </a:r>
          </a:p>
          <a:p>
            <a:pPr marL="0" indent="0">
              <a:buNone/>
            </a:pPr>
            <a:endParaRPr lang="en-US" dirty="0"/>
          </a:p>
          <a:p>
            <a:endParaRPr lang="en-US" dirty="0"/>
          </a:p>
        </p:txBody>
      </p:sp>
    </p:spTree>
    <p:extLst>
      <p:ext uri="{BB962C8B-B14F-4D97-AF65-F5344CB8AC3E}">
        <p14:creationId xmlns:p14="http://schemas.microsoft.com/office/powerpoint/2010/main" val="1014442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724" y="348065"/>
            <a:ext cx="5031325" cy="572644"/>
          </a:xfrm>
        </p:spPr>
        <p:txBody>
          <a:bodyPr/>
          <a:lstStyle/>
          <a:p>
            <a:r>
              <a:rPr lang="en-US" dirty="0" smtClean="0"/>
              <a:t>Requirement 9</a:t>
            </a:r>
            <a:endParaRPr lang="en-US" dirty="0"/>
          </a:p>
        </p:txBody>
      </p:sp>
      <p:sp>
        <p:nvSpPr>
          <p:cNvPr id="5" name="Content Placeholder 4"/>
          <p:cNvSpPr>
            <a:spLocks noGrp="1"/>
          </p:cNvSpPr>
          <p:nvPr>
            <p:ph idx="1"/>
          </p:nvPr>
        </p:nvSpPr>
        <p:spPr>
          <a:xfrm>
            <a:off x="336724" y="1024104"/>
            <a:ext cx="5031325" cy="3684364"/>
          </a:xfrm>
        </p:spPr>
        <p:txBody>
          <a:bodyPr>
            <a:normAutofit/>
          </a:bodyPr>
          <a:lstStyle/>
          <a:p>
            <a:pPr marL="457200" indent="-457200">
              <a:buFont typeface="+mj-lt"/>
              <a:buAutoNum type="arabicPeriod" startAt="8"/>
            </a:pPr>
            <a:r>
              <a:rPr lang="en-US" sz="1600" dirty="0"/>
              <a:t>Pick a profession in the public health sector that interests you. Find out the education, training, and experience required to work in this profession. Discuss what you learn with your counselor.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244671"/>
            <a:ext cx="763525" cy="779432"/>
          </a:xfrm>
          <a:prstGeom prst="rect">
            <a:avLst/>
          </a:prstGeom>
        </p:spPr>
      </p:pic>
    </p:spTree>
    <p:extLst>
      <p:ext uri="{BB962C8B-B14F-4D97-AF65-F5344CB8AC3E}">
        <p14:creationId xmlns:p14="http://schemas.microsoft.com/office/powerpoint/2010/main" val="1634218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9</a:t>
            </a:r>
            <a:endParaRPr lang="en-US" dirty="0"/>
          </a:p>
        </p:txBody>
      </p:sp>
      <p:sp>
        <p:nvSpPr>
          <p:cNvPr id="3" name="Content Placeholder 2"/>
          <p:cNvSpPr>
            <a:spLocks noGrp="1"/>
          </p:cNvSpPr>
          <p:nvPr>
            <p:ph idx="1"/>
          </p:nvPr>
        </p:nvSpPr>
        <p:spPr>
          <a:xfrm>
            <a:off x="336724" y="2419045"/>
            <a:ext cx="6184553" cy="2443278"/>
          </a:xfrm>
        </p:spPr>
        <p:txBody>
          <a:bodyPr numCol="2">
            <a:normAutofit/>
          </a:bodyPr>
          <a:lstStyle/>
          <a:p>
            <a:pPr lvl="1"/>
            <a:r>
              <a:rPr lang="en-US" sz="1600" dirty="0" smtClean="0"/>
              <a:t>Biostatistics &amp; Informatics</a:t>
            </a:r>
          </a:p>
          <a:p>
            <a:pPr lvl="1"/>
            <a:r>
              <a:rPr lang="en-US" sz="1600" dirty="0" smtClean="0"/>
              <a:t>Communications</a:t>
            </a:r>
          </a:p>
          <a:p>
            <a:pPr lvl="1"/>
            <a:r>
              <a:rPr lang="en-US" sz="1600" dirty="0" smtClean="0"/>
              <a:t>Community Health</a:t>
            </a:r>
          </a:p>
          <a:p>
            <a:pPr lvl="1"/>
            <a:r>
              <a:rPr lang="en-US" sz="1600" dirty="0" smtClean="0"/>
              <a:t>Emergency Management</a:t>
            </a:r>
          </a:p>
          <a:p>
            <a:pPr lvl="1"/>
            <a:r>
              <a:rPr lang="en-US" sz="1600" dirty="0" smtClean="0"/>
              <a:t>Environmental Health</a:t>
            </a:r>
          </a:p>
          <a:p>
            <a:pPr lvl="1"/>
            <a:r>
              <a:rPr lang="en-US" sz="1600" dirty="0" smtClean="0"/>
              <a:t>Epidemiologists</a:t>
            </a:r>
          </a:p>
          <a:p>
            <a:pPr lvl="1"/>
            <a:endParaRPr lang="en-US" sz="1600" dirty="0"/>
          </a:p>
          <a:p>
            <a:pPr lvl="1"/>
            <a:endParaRPr lang="en-US" sz="1600" dirty="0" smtClean="0"/>
          </a:p>
          <a:p>
            <a:pPr lvl="1"/>
            <a:r>
              <a:rPr lang="en-US" sz="1600" dirty="0" smtClean="0"/>
              <a:t>Maternity and Child Health</a:t>
            </a:r>
          </a:p>
          <a:p>
            <a:pPr lvl="1"/>
            <a:r>
              <a:rPr lang="en-US" sz="1600" dirty="0" smtClean="0"/>
              <a:t>Medical Practice</a:t>
            </a:r>
          </a:p>
          <a:p>
            <a:pPr lvl="1"/>
            <a:r>
              <a:rPr lang="en-US" sz="1600" dirty="0" smtClean="0"/>
              <a:t>Mental Health</a:t>
            </a:r>
          </a:p>
          <a:p>
            <a:pPr lvl="1"/>
            <a:r>
              <a:rPr lang="en-US" sz="1600" dirty="0" smtClean="0"/>
              <a:t>Public Health Education</a:t>
            </a:r>
          </a:p>
          <a:p>
            <a:pPr lvl="1"/>
            <a:r>
              <a:rPr lang="en-US" sz="1600" dirty="0" smtClean="0"/>
              <a:t>Sanitarians</a:t>
            </a:r>
          </a:p>
          <a:p>
            <a:pPr lvl="1"/>
            <a:r>
              <a:rPr lang="en-US" sz="1600" dirty="0" smtClean="0"/>
              <a:t>Social and Behavioral Health</a:t>
            </a:r>
          </a:p>
        </p:txBody>
      </p:sp>
      <p:sp>
        <p:nvSpPr>
          <p:cNvPr id="6" name="TextBox 5"/>
          <p:cNvSpPr txBox="1"/>
          <p:nvPr/>
        </p:nvSpPr>
        <p:spPr>
          <a:xfrm>
            <a:off x="211763" y="1350110"/>
            <a:ext cx="6260905" cy="1015663"/>
          </a:xfrm>
          <a:prstGeom prst="rect">
            <a:avLst/>
          </a:prstGeom>
          <a:noFill/>
        </p:spPr>
        <p:txBody>
          <a:bodyPr wrap="square" rtlCol="0">
            <a:spAutoFit/>
          </a:bodyPr>
          <a:lstStyle/>
          <a:p>
            <a:r>
              <a:rPr lang="en-US" sz="2000" dirty="0"/>
              <a:t>Careers in Public Health typically require a bachelors degree, although some may require a masters </a:t>
            </a:r>
            <a:r>
              <a:rPr lang="en-US" sz="2000" dirty="0" smtClean="0"/>
              <a:t>or </a:t>
            </a:r>
            <a:r>
              <a:rPr lang="en-US" sz="2000" dirty="0"/>
              <a:t>doctorate degree.</a:t>
            </a:r>
          </a:p>
        </p:txBody>
      </p:sp>
    </p:spTree>
    <p:extLst>
      <p:ext uri="{BB962C8B-B14F-4D97-AF65-F5344CB8AC3E}">
        <p14:creationId xmlns:p14="http://schemas.microsoft.com/office/powerpoint/2010/main" val="203328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7955" y="284424"/>
            <a:ext cx="5031325" cy="572644"/>
          </a:xfrm>
        </p:spPr>
        <p:txBody>
          <a:bodyPr/>
          <a:lstStyle/>
          <a:p>
            <a:r>
              <a:rPr lang="en-US" dirty="0" smtClean="0"/>
              <a:t>Requirement 1</a:t>
            </a:r>
            <a:endParaRPr lang="en-US" dirty="0"/>
          </a:p>
        </p:txBody>
      </p:sp>
      <p:sp>
        <p:nvSpPr>
          <p:cNvPr id="5" name="Content Placeholder 4"/>
          <p:cNvSpPr>
            <a:spLocks noGrp="1"/>
          </p:cNvSpPr>
          <p:nvPr>
            <p:ph idx="1"/>
          </p:nvPr>
        </p:nvSpPr>
        <p:spPr>
          <a:xfrm>
            <a:off x="336724" y="891994"/>
            <a:ext cx="5031325" cy="4123035"/>
          </a:xfrm>
        </p:spPr>
        <p:txBody>
          <a:bodyPr>
            <a:normAutofit fontScale="70000" lnSpcReduction="20000"/>
          </a:bodyPr>
          <a:lstStyle/>
          <a:p>
            <a:pPr marL="457200" indent="-457200">
              <a:lnSpc>
                <a:spcPct val="120000"/>
              </a:lnSpc>
              <a:spcBef>
                <a:spcPts val="0"/>
              </a:spcBef>
              <a:buFont typeface="+mj-lt"/>
              <a:buAutoNum type="arabicPeriod"/>
            </a:pPr>
            <a:r>
              <a:rPr lang="en-US" dirty="0"/>
              <a:t>Do the following:</a:t>
            </a:r>
          </a:p>
          <a:p>
            <a:pPr marL="800100" lvl="1" indent="-457200">
              <a:lnSpc>
                <a:spcPct val="120000"/>
              </a:lnSpc>
              <a:spcBef>
                <a:spcPts val="0"/>
              </a:spcBef>
              <a:buFont typeface="+mj-lt"/>
              <a:buAutoNum type="alphaLcPeriod"/>
            </a:pPr>
            <a:r>
              <a:rPr lang="en-US" dirty="0">
                <a:solidFill>
                  <a:srgbClr val="FF0000"/>
                </a:solidFill>
              </a:rPr>
              <a:t>Explain what public health is. Explain how </a:t>
            </a:r>
            <a:r>
              <a:rPr lang="en-US" i="1" dirty="0">
                <a:solidFill>
                  <a:srgbClr val="FF0000"/>
                </a:solidFill>
              </a:rPr>
              <a:t>Escherichia coli </a:t>
            </a:r>
            <a:r>
              <a:rPr lang="en-US" dirty="0">
                <a:solidFill>
                  <a:srgbClr val="FF0000"/>
                </a:solidFill>
              </a:rPr>
              <a:t>(</a:t>
            </a:r>
            <a:r>
              <a:rPr lang="en-US" i="1" dirty="0">
                <a:solidFill>
                  <a:srgbClr val="FF0000"/>
                </a:solidFill>
              </a:rPr>
              <a:t>E. coli</a:t>
            </a:r>
            <a:r>
              <a:rPr lang="en-US" dirty="0">
                <a:solidFill>
                  <a:srgbClr val="FF0000"/>
                </a:solidFill>
              </a:rPr>
              <a:t>), tetanus, HIV/AIDS, malaria, salmonellosis, and Lyme disease are contracted.</a:t>
            </a:r>
          </a:p>
          <a:p>
            <a:pPr marL="800100" lvl="1" indent="-457200">
              <a:lnSpc>
                <a:spcPct val="120000"/>
              </a:lnSpc>
              <a:spcBef>
                <a:spcPts val="0"/>
              </a:spcBef>
              <a:buFont typeface="+mj-lt"/>
              <a:buAutoNum type="alphaLcPeriod"/>
            </a:pPr>
            <a:r>
              <a:rPr lang="en-US" dirty="0"/>
              <a:t>Choose any FOUR of the following diseases or conditions, and explain how each one is contracted and possibly prevented: gonorrhea, West Nile virus, Zika, botulism, influenza, syphilis, hepatitis, emphysema, meningitis, herpes, lead poisoning.</a:t>
            </a:r>
          </a:p>
          <a:p>
            <a:pPr marL="800100" lvl="1" indent="-457200">
              <a:lnSpc>
                <a:spcPct val="120000"/>
              </a:lnSpc>
              <a:spcBef>
                <a:spcPts val="0"/>
              </a:spcBef>
              <a:buFont typeface="+mj-lt"/>
              <a:buAutoNum type="alphaLcPeriod"/>
            </a:pPr>
            <a:r>
              <a:rPr lang="en-US" dirty="0"/>
              <a:t>For each disease or condition in requirement 1b, explain:</a:t>
            </a:r>
          </a:p>
          <a:p>
            <a:pPr marL="1028700" lvl="2" indent="-342900">
              <a:lnSpc>
                <a:spcPct val="120000"/>
              </a:lnSpc>
              <a:spcBef>
                <a:spcPts val="0"/>
              </a:spcBef>
              <a:buFont typeface="+mj-lt"/>
              <a:buAutoNum type="arabicPeriod"/>
            </a:pPr>
            <a:r>
              <a:rPr lang="en-US" dirty="0"/>
              <a:t>The type or form of the malady (viral, bacterial, environmental, toxin) </a:t>
            </a:r>
          </a:p>
          <a:p>
            <a:pPr marL="1028700" lvl="2" indent="-342900">
              <a:lnSpc>
                <a:spcPct val="120000"/>
              </a:lnSpc>
              <a:spcBef>
                <a:spcPts val="0"/>
              </a:spcBef>
              <a:buFont typeface="+mj-lt"/>
              <a:buAutoNum type="arabicPeriod"/>
            </a:pPr>
            <a:r>
              <a:rPr lang="en-US" dirty="0"/>
              <a:t>Any possible vectors for transmission </a:t>
            </a:r>
          </a:p>
          <a:p>
            <a:pPr marL="1028700" lvl="2" indent="-342900">
              <a:lnSpc>
                <a:spcPct val="120000"/>
              </a:lnSpc>
              <a:spcBef>
                <a:spcPts val="0"/>
              </a:spcBef>
              <a:buFont typeface="+mj-lt"/>
              <a:buAutoNum type="arabicPeriod"/>
            </a:pPr>
            <a:r>
              <a:rPr lang="en-US" dirty="0"/>
              <a:t>Ways to help prevent exposure or the spread of infection </a:t>
            </a:r>
          </a:p>
          <a:p>
            <a:pPr marL="1028700" lvl="2" indent="-342900">
              <a:lnSpc>
                <a:spcPct val="120000"/>
              </a:lnSpc>
              <a:spcBef>
                <a:spcPts val="0"/>
              </a:spcBef>
              <a:buFont typeface="+mj-lt"/>
              <a:buAutoNum type="arabicPeriod"/>
            </a:pPr>
            <a:r>
              <a:rPr lang="en-US" dirty="0"/>
              <a:t>Available treatments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386" y="181030"/>
            <a:ext cx="763525" cy="779432"/>
          </a:xfrm>
          <a:prstGeom prst="rect">
            <a:avLst/>
          </a:prstGeom>
        </p:spPr>
      </p:pic>
    </p:spTree>
    <p:extLst>
      <p:ext uri="{BB962C8B-B14F-4D97-AF65-F5344CB8AC3E}">
        <p14:creationId xmlns:p14="http://schemas.microsoft.com/office/powerpoint/2010/main" val="1101633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5730</Words>
  <Application>Microsoft Office PowerPoint</Application>
  <PresentationFormat>Custom</PresentationFormat>
  <Paragraphs>677</Paragraphs>
  <Slides>89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89</vt:i4>
      </vt:variant>
    </vt:vector>
  </HeadingPairs>
  <TitlesOfParts>
    <vt:vector size="92" baseType="lpstr">
      <vt:lpstr>Arial</vt:lpstr>
      <vt:lpstr>Calibri</vt:lpstr>
      <vt:lpstr>Office Theme</vt:lpstr>
      <vt:lpstr>Public Health Merit Badge</vt:lpstr>
      <vt:lpstr>Public Health</vt:lpstr>
      <vt:lpstr>Public Health</vt:lpstr>
      <vt:lpstr>Public Health</vt:lpstr>
      <vt:lpstr>Public Health</vt:lpstr>
      <vt:lpstr>Public Health</vt:lpstr>
      <vt:lpstr>Public Health</vt:lpstr>
      <vt:lpstr>Public Health</vt:lpstr>
      <vt:lpstr>Requirement 1</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1a</vt:lpstr>
      <vt:lpstr>Requirement 1</vt:lpstr>
      <vt:lpstr>Requirement 1b</vt:lpstr>
      <vt:lpstr>Requirement 1b</vt:lpstr>
      <vt:lpstr>Requirement 1b</vt:lpstr>
      <vt:lpstr>Requirement 1b</vt:lpstr>
      <vt:lpstr>Requirement 1b</vt:lpstr>
      <vt:lpstr>Requirement 1b</vt:lpstr>
      <vt:lpstr>Requirement 1b</vt:lpstr>
      <vt:lpstr>Requirement 1b</vt:lpstr>
      <vt:lpstr>Requirement 1b</vt:lpstr>
      <vt:lpstr>Requirement 1b</vt:lpstr>
      <vt:lpstr>Requirement 1b</vt:lpstr>
      <vt:lpstr>Requirement 1b</vt:lpstr>
      <vt:lpstr>Requirement 2</vt:lpstr>
      <vt:lpstr>Requirement 2a</vt:lpstr>
      <vt:lpstr>Requirement 2</vt:lpstr>
      <vt:lpstr>Requirement 2b</vt:lpstr>
      <vt:lpstr>Requirement 2b</vt:lpstr>
      <vt:lpstr>Requirement 2</vt:lpstr>
      <vt:lpstr>Requirement 2c</vt:lpstr>
      <vt:lpstr>Requirement 3</vt:lpstr>
      <vt:lpstr>Requirement 3</vt:lpstr>
      <vt:lpstr>Requirement 3</vt:lpstr>
      <vt:lpstr>Requirement 3</vt:lpstr>
      <vt:lpstr>Requirement 3</vt:lpstr>
      <vt:lpstr>Requirement 3</vt:lpstr>
      <vt:lpstr>Requirement 3</vt:lpstr>
      <vt:lpstr>Requirement 4</vt:lpstr>
      <vt:lpstr>Requirement 4</vt:lpstr>
      <vt:lpstr>Requirement 4</vt:lpstr>
      <vt:lpstr>Requirement 4</vt:lpstr>
      <vt:lpstr>Requirement 4</vt:lpstr>
      <vt:lpstr>Requirement 5</vt:lpstr>
      <vt:lpstr>Requirement 5a1</vt:lpstr>
      <vt:lpstr>Requirement 5a1</vt:lpstr>
      <vt:lpstr>Requirement 5</vt:lpstr>
      <vt:lpstr>Requirement 5a3</vt:lpstr>
      <vt:lpstr>Requirement 5a3</vt:lpstr>
      <vt:lpstr>Requirement 5</vt:lpstr>
      <vt:lpstr>Requirement 5b</vt:lpstr>
      <vt:lpstr>Requirement 6</vt:lpstr>
      <vt:lpstr>Requirement 6a</vt:lpstr>
      <vt:lpstr>Requirement 6a</vt:lpstr>
      <vt:lpstr>Requirement 6a</vt:lpstr>
      <vt:lpstr>Requirement 6a</vt:lpstr>
      <vt:lpstr>Requirement 6</vt:lpstr>
      <vt:lpstr>Requirement 6b</vt:lpstr>
      <vt:lpstr>Requirement 6b</vt:lpstr>
      <vt:lpstr>Requirement 6</vt:lpstr>
      <vt:lpstr>Requirement 6c</vt:lpstr>
      <vt:lpstr>Requirement 7</vt:lpstr>
      <vt:lpstr>Requirement 7a</vt:lpstr>
      <vt:lpstr>Requirement 7</vt:lpstr>
      <vt:lpstr>Requirement 7b</vt:lpstr>
      <vt:lpstr>Requirement 8</vt:lpstr>
      <vt:lpstr>Requirement 8a</vt:lpstr>
      <vt:lpstr>Requirement 8a</vt:lpstr>
      <vt:lpstr>Requirement 8a</vt:lpstr>
      <vt:lpstr>Requirement 9</vt:lpstr>
      <vt:lpstr>Requirement 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2020-05-21T20:04:13Z</dcterms:modified>
</cp:coreProperties>
</file>